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340" r:id="rId2"/>
    <p:sldId id="369" r:id="rId3"/>
    <p:sldId id="257" r:id="rId4"/>
    <p:sldId id="3499" r:id="rId5"/>
    <p:sldId id="3485" r:id="rId6"/>
    <p:sldId id="3486" r:id="rId7"/>
    <p:sldId id="3487" r:id="rId8"/>
    <p:sldId id="3488" r:id="rId9"/>
    <p:sldId id="3489" r:id="rId10"/>
    <p:sldId id="3504" r:id="rId11"/>
    <p:sldId id="3490" r:id="rId12"/>
    <p:sldId id="287" r:id="rId13"/>
    <p:sldId id="3492" r:id="rId14"/>
    <p:sldId id="3493" r:id="rId15"/>
    <p:sldId id="3494" r:id="rId16"/>
    <p:sldId id="3495" r:id="rId17"/>
    <p:sldId id="3496" r:id="rId18"/>
    <p:sldId id="3498" r:id="rId19"/>
    <p:sldId id="3506" r:id="rId20"/>
    <p:sldId id="3501" r:id="rId21"/>
    <p:sldId id="3502" r:id="rId22"/>
    <p:sldId id="3503" r:id="rId23"/>
    <p:sldId id="3507" r:id="rId24"/>
    <p:sldId id="3508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B8A8"/>
    <a:srgbClr val="9BBDAF"/>
    <a:srgbClr val="F56B64"/>
    <a:srgbClr val="F6F6F6"/>
    <a:srgbClr val="B2421D"/>
    <a:srgbClr val="F10038"/>
    <a:srgbClr val="F9C500"/>
    <a:srgbClr val="955F5A"/>
    <a:srgbClr val="EB6877"/>
    <a:srgbClr val="DD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2764" autoAdjust="0"/>
  </p:normalViewPr>
  <p:slideViewPr>
    <p:cSldViewPr snapToGrid="0">
      <p:cViewPr varScale="1">
        <p:scale>
          <a:sx n="67" d="100"/>
          <a:sy n="67" d="100"/>
        </p:scale>
        <p:origin x="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9D0B2-6D8E-4FE4-8EAE-1B32E142ACB2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0B335-F2D0-4624-AE5D-EDA3F4FE8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17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小红买了一个新的智能运动手环，自从他买了这个手环以后，每天坚持跑步锻炼，通过手环可以实时获取运动数据。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947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0B335-F2D0-4624-AE5D-EDA3F4FE856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60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4A03-34AB-43E4-9153-F3913F13D8E3}" type="datetimeFigureOut">
              <a:rPr lang="zh-CN" altLang="en-US" smtClean="0"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78F99-9C06-4696-8CDC-C2FF737AE7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g"/><Relationship Id="rId7" Type="http://schemas.openxmlformats.org/officeDocument/2006/relationships/image" Target="../media/image50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10" Type="http://schemas.openxmlformats.org/officeDocument/2006/relationships/image" Target="../media/image26.gif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60"/>
          <a:stretch>
            <a:fillRect/>
          </a:stretch>
        </p:blipFill>
        <p:spPr>
          <a:xfrm flipH="1" flipV="1">
            <a:off x="8598866" y="1140122"/>
            <a:ext cx="3593134" cy="57178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60"/>
          <a:stretch>
            <a:fillRect/>
          </a:stretch>
        </p:blipFill>
        <p:spPr>
          <a:xfrm>
            <a:off x="0" y="0"/>
            <a:ext cx="3593134" cy="5717878"/>
          </a:xfrm>
          <a:prstGeom prst="rect">
            <a:avLst/>
          </a:prstGeom>
        </p:spPr>
      </p:pic>
      <p:sp>
        <p:nvSpPr>
          <p:cNvPr id="5" name="五边形 4"/>
          <p:cNvSpPr/>
          <p:nvPr/>
        </p:nvSpPr>
        <p:spPr>
          <a:xfrm flipH="1">
            <a:off x="2783632" y="4780379"/>
            <a:ext cx="6349488" cy="685158"/>
          </a:xfrm>
          <a:prstGeom prst="homePlate">
            <a:avLst>
              <a:gd name="adj" fmla="val 36819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400" kern="0">
              <a:solidFill>
                <a:prstClr val="white"/>
              </a:solidFill>
              <a:latin typeface="Agency FB" panose="020B0503020202020204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26549" y="4661025"/>
            <a:ext cx="5603642" cy="88814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1693" tIns="40847" rIns="81693" bIns="40847" anchor="ctr"/>
          <a:lstStyle/>
          <a:p>
            <a:pPr algn="ctr" defTabSz="685800">
              <a:defRPr/>
            </a:pPr>
            <a:r>
              <a:rPr lang="zh-CN" altLang="en-US" sz="3200" kern="0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</a:rPr>
              <a:t>内蒙古师范大学</a:t>
            </a: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3634944" y="5666557"/>
            <a:ext cx="4981336" cy="3594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1693" tIns="40847" rIns="81693" bIns="40847">
            <a:spAutoFit/>
          </a:bodyPr>
          <a:lstStyle/>
          <a:p>
            <a:pPr algn="ctr" defTabSz="685800"/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</a:rPr>
              <a:t>计算机科学技术学院</a:t>
            </a:r>
            <a:endParaRPr lang="zh-CN" altLang="zh-CN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8680402" y="4701782"/>
            <a:ext cx="900000" cy="900000"/>
            <a:chOff x="7834104" y="4038418"/>
            <a:chExt cx="900000" cy="900000"/>
          </a:xfrm>
        </p:grpSpPr>
        <p:sp>
          <p:nvSpPr>
            <p:cNvPr id="9" name="椭圆 41"/>
            <p:cNvSpPr/>
            <p:nvPr/>
          </p:nvSpPr>
          <p:spPr>
            <a:xfrm>
              <a:off x="7834104" y="4038418"/>
              <a:ext cx="900000" cy="900000"/>
            </a:xfrm>
            <a:prstGeom prst="homePlate">
              <a:avLst/>
            </a:prstGeom>
            <a:gradFill>
              <a:gsLst>
                <a:gs pos="0">
                  <a:srgbClr val="CCCCCC"/>
                </a:gs>
                <a:gs pos="100000">
                  <a:srgbClr val="FCFCFC"/>
                </a:gs>
              </a:gsLst>
              <a:lin ang="7200000" scaled="0"/>
            </a:gradFill>
            <a:ln w="25400" cap="flat" cmpd="sng" algn="ctr">
              <a:noFill/>
              <a:prstDash val="solid"/>
            </a:ln>
            <a:effectLst>
              <a:outerShdw blurRad="254000" dist="127000" dir="8160000" algn="ctr" rotWithShape="0">
                <a:srgbClr val="000000">
                  <a:alpha val="34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Franklin Gothic Book" panose="020B0503020102020204"/>
                <a:ea typeface="微软雅黑" panose="020B0503020204020204" pitchFamily="34" charset="-122"/>
              </a:endParaRPr>
            </a:p>
          </p:txBody>
        </p:sp>
        <p:sp>
          <p:nvSpPr>
            <p:cNvPr id="10" name="椭圆 42"/>
            <p:cNvSpPr/>
            <p:nvPr/>
          </p:nvSpPr>
          <p:spPr>
            <a:xfrm>
              <a:off x="7946467" y="4162070"/>
              <a:ext cx="662782" cy="662782"/>
            </a:xfrm>
            <a:prstGeom prst="homePlate">
              <a:avLst/>
            </a:prstGeom>
            <a:solidFill>
              <a:srgbClr val="44546A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Franklin Gothic Book" panose="020B0503020102020204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8181" y="5122958"/>
            <a:ext cx="1627163" cy="182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4725923" y="2133161"/>
            <a:ext cx="1421469" cy="1421469"/>
            <a:chOff x="3201922" y="2133160"/>
            <a:chExt cx="1421469" cy="1421469"/>
          </a:xfrm>
        </p:grpSpPr>
        <p:sp>
          <p:nvSpPr>
            <p:cNvPr id="14" name="椭圆 18"/>
            <p:cNvSpPr/>
            <p:nvPr/>
          </p:nvSpPr>
          <p:spPr>
            <a:xfrm rot="2700000">
              <a:off x="3201922" y="2133160"/>
              <a:ext cx="1421469" cy="1421469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97000"/>
                  </a:sysClr>
                </a:gs>
                <a:gs pos="0">
                  <a:sysClr val="window" lastClr="FFFFFF">
                    <a:lumMod val="80000"/>
                  </a:sysClr>
                </a:gs>
              </a:gsLst>
              <a:lin ang="2700000" scaled="1"/>
            </a:gradFill>
            <a:ln w="1905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Franklin Gothic Book" panose="020B05030201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27364" y="2376334"/>
              <a:ext cx="970583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zh-CN"/>
              </a:defPPr>
              <a:lvl1pPr algn="ctr">
                <a:defRPr sz="6000" b="1" spc="50">
                  <a:ln w="11430"/>
                  <a:solidFill>
                    <a:schemeClr val="accent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defRPr>
              </a:lvl1pPr>
            </a:lstStyle>
            <a:p>
              <a:r>
                <a:rPr lang="zh-CN" altLang="en-US" dirty="0">
                  <a:ln w="11430">
                    <a:noFill/>
                  </a:ln>
                  <a:solidFill>
                    <a:srgbClr val="F1744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anklin Gothic Book" panose="020B0503020102020204"/>
                </a:rPr>
                <a:t>业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68368" y="1275125"/>
            <a:ext cx="1421469" cy="1421469"/>
            <a:chOff x="4944367" y="1275124"/>
            <a:chExt cx="1421469" cy="1421469"/>
          </a:xfrm>
        </p:grpSpPr>
        <p:sp>
          <p:nvSpPr>
            <p:cNvPr id="16" name="椭圆 22"/>
            <p:cNvSpPr/>
            <p:nvPr/>
          </p:nvSpPr>
          <p:spPr>
            <a:xfrm rot="2700000">
              <a:off x="4944367" y="1275124"/>
              <a:ext cx="1421469" cy="1421469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97000"/>
                  </a:sysClr>
                </a:gs>
                <a:gs pos="0">
                  <a:sysClr val="window" lastClr="FFFFFF">
                    <a:lumMod val="80000"/>
                  </a:sysClr>
                </a:gs>
              </a:gsLst>
              <a:lin ang="2700000" scaled="1"/>
            </a:gradFill>
            <a:ln w="1905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Franklin Gothic Book" panose="020B05030201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69809" y="1544613"/>
              <a:ext cx="970583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6000" b="1" spc="50" dirty="0">
                  <a:ln w="11430">
                    <a:noFill/>
                  </a:ln>
                  <a:solidFill>
                    <a:srgbClr val="015A7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anklin Gothic Book" panose="020B0503020102020204"/>
                </a:rPr>
                <a:t>设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31214" y="2223120"/>
            <a:ext cx="1421469" cy="1421469"/>
            <a:chOff x="6607213" y="2223119"/>
            <a:chExt cx="1421469" cy="1421469"/>
          </a:xfrm>
        </p:grpSpPr>
        <p:sp>
          <p:nvSpPr>
            <p:cNvPr id="18" name="椭圆 26"/>
            <p:cNvSpPr/>
            <p:nvPr/>
          </p:nvSpPr>
          <p:spPr>
            <a:xfrm rot="2700000">
              <a:off x="6607213" y="2223119"/>
              <a:ext cx="1421469" cy="1421469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97000"/>
                  </a:sysClr>
                </a:gs>
                <a:gs pos="0">
                  <a:sysClr val="window" lastClr="FFFFFF">
                    <a:lumMod val="80000"/>
                  </a:sysClr>
                </a:gs>
              </a:gsLst>
              <a:lin ang="2700000" scaled="1"/>
            </a:gradFill>
            <a:ln w="1905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Franklin Gothic Book" panose="020B0503020102020204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29998" y="2456759"/>
              <a:ext cx="970583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6000" b="1" spc="50" dirty="0">
                  <a:ln w="11430">
                    <a:noFill/>
                  </a:ln>
                  <a:solidFill>
                    <a:srgbClr val="009288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anklin Gothic Book" panose="020B0503020102020204"/>
                </a:rPr>
                <a:t>计</a:t>
              </a:r>
            </a:p>
          </p:txBody>
        </p:sp>
      </p:grpSp>
      <p:sp>
        <p:nvSpPr>
          <p:cNvPr id="20" name="圆角矩形 19"/>
          <p:cNvSpPr/>
          <p:nvPr/>
        </p:nvSpPr>
        <p:spPr>
          <a:xfrm rot="2700000">
            <a:off x="4019438" y="3338475"/>
            <a:ext cx="313273" cy="313273"/>
          </a:xfrm>
          <a:prstGeom prst="roundRect">
            <a:avLst/>
          </a:prstGeom>
          <a:gradFill rotWithShape="1">
            <a:gsLst>
              <a:gs pos="0">
                <a:srgbClr val="70AD47">
                  <a:shade val="51000"/>
                  <a:satMod val="130000"/>
                </a:srgbClr>
              </a:gs>
              <a:gs pos="80000">
                <a:srgbClr val="70AD47">
                  <a:shade val="93000"/>
                  <a:satMod val="130000"/>
                </a:srgbClr>
              </a:gs>
              <a:gs pos="100000">
                <a:srgbClr val="70AD4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70AD4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 rot="2700000">
            <a:off x="4571074" y="3629932"/>
            <a:ext cx="360448" cy="360448"/>
          </a:xfrm>
          <a:prstGeom prst="roundRect">
            <a:avLst/>
          </a:prstGeom>
          <a:gradFill rotWithShape="1">
            <a:gsLst>
              <a:gs pos="0">
                <a:srgbClr val="015A74">
                  <a:shade val="51000"/>
                  <a:satMod val="130000"/>
                </a:srgbClr>
              </a:gs>
              <a:gs pos="80000">
                <a:srgbClr val="015A74">
                  <a:shade val="93000"/>
                  <a:satMod val="130000"/>
                </a:srgbClr>
              </a:gs>
              <a:gs pos="100000">
                <a:srgbClr val="015A74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15A74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 rot="2700000">
            <a:off x="4652169" y="2051018"/>
            <a:ext cx="260187" cy="260187"/>
          </a:xfrm>
          <a:prstGeom prst="roundRect">
            <a:avLst/>
          </a:prstGeom>
          <a:gradFill rotWithShape="1">
            <a:gsLst>
              <a:gs pos="0">
                <a:srgbClr val="E94744">
                  <a:shade val="51000"/>
                  <a:satMod val="130000"/>
                </a:srgbClr>
              </a:gs>
              <a:gs pos="80000">
                <a:srgbClr val="E94744">
                  <a:shade val="93000"/>
                  <a:satMod val="130000"/>
                </a:srgbClr>
              </a:gs>
              <a:gs pos="100000">
                <a:srgbClr val="E94744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94744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 rot="2700000">
            <a:off x="6354974" y="2892833"/>
            <a:ext cx="251412" cy="251412"/>
          </a:xfrm>
          <a:prstGeom prst="roundRect">
            <a:avLst/>
          </a:prstGeom>
          <a:gradFill rotWithShape="1">
            <a:gsLst>
              <a:gs pos="0">
                <a:srgbClr val="009288">
                  <a:shade val="51000"/>
                  <a:satMod val="130000"/>
                </a:srgbClr>
              </a:gs>
              <a:gs pos="80000">
                <a:srgbClr val="009288">
                  <a:shade val="93000"/>
                  <a:satMod val="130000"/>
                </a:srgbClr>
              </a:gs>
              <a:gs pos="100000">
                <a:srgbClr val="0092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92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8362158" y="1952226"/>
            <a:ext cx="260187" cy="260187"/>
          </a:xfrm>
          <a:prstGeom prst="roundRect">
            <a:avLst/>
          </a:prstGeom>
          <a:gradFill rotWithShape="1">
            <a:gsLst>
              <a:gs pos="0">
                <a:srgbClr val="F17445">
                  <a:shade val="51000"/>
                  <a:satMod val="130000"/>
                </a:srgbClr>
              </a:gs>
              <a:gs pos="80000">
                <a:srgbClr val="F17445">
                  <a:shade val="93000"/>
                  <a:satMod val="130000"/>
                </a:srgbClr>
              </a:gs>
              <a:gs pos="100000">
                <a:srgbClr val="F17445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17445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 rot="2700000">
            <a:off x="2507993" y="2547397"/>
            <a:ext cx="260187" cy="260187"/>
          </a:xfrm>
          <a:prstGeom prst="roundRect">
            <a:avLst/>
          </a:prstGeom>
          <a:gradFill rotWithShape="1">
            <a:gsLst>
              <a:gs pos="0">
                <a:srgbClr val="F17445">
                  <a:shade val="51000"/>
                  <a:satMod val="130000"/>
                </a:srgbClr>
              </a:gs>
              <a:gs pos="80000">
                <a:srgbClr val="F17445">
                  <a:shade val="93000"/>
                  <a:satMod val="130000"/>
                </a:srgbClr>
              </a:gs>
              <a:gs pos="100000">
                <a:srgbClr val="F17445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17445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8041148" y="3554629"/>
            <a:ext cx="275168" cy="275168"/>
          </a:xfrm>
          <a:prstGeom prst="roundRect">
            <a:avLst/>
          </a:prstGeom>
          <a:gradFill rotWithShape="1">
            <a:gsLst>
              <a:gs pos="0">
                <a:srgbClr val="009288">
                  <a:shade val="51000"/>
                  <a:satMod val="130000"/>
                </a:srgbClr>
              </a:gs>
              <a:gs pos="80000">
                <a:srgbClr val="009288">
                  <a:shade val="93000"/>
                  <a:satMod val="130000"/>
                </a:srgbClr>
              </a:gs>
              <a:gs pos="100000">
                <a:srgbClr val="0092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92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 rot="2700000">
            <a:off x="9103285" y="1831630"/>
            <a:ext cx="317276" cy="317276"/>
          </a:xfrm>
          <a:prstGeom prst="roundRect">
            <a:avLst/>
          </a:prstGeom>
          <a:gradFill rotWithShape="1">
            <a:gsLst>
              <a:gs pos="0">
                <a:srgbClr val="E94744">
                  <a:shade val="51000"/>
                  <a:satMod val="130000"/>
                </a:srgbClr>
              </a:gs>
              <a:gs pos="80000">
                <a:srgbClr val="E94744">
                  <a:shade val="93000"/>
                  <a:satMod val="130000"/>
                </a:srgbClr>
              </a:gs>
              <a:gs pos="100000">
                <a:srgbClr val="E94744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94744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 rot="2700000">
            <a:off x="9714187" y="3400507"/>
            <a:ext cx="260187" cy="260187"/>
          </a:xfrm>
          <a:prstGeom prst="roundRect">
            <a:avLst/>
          </a:prstGeom>
          <a:gradFill rotWithShape="1">
            <a:gsLst>
              <a:gs pos="0">
                <a:srgbClr val="F17445">
                  <a:shade val="51000"/>
                  <a:satMod val="130000"/>
                </a:srgbClr>
              </a:gs>
              <a:gs pos="80000">
                <a:srgbClr val="F17445">
                  <a:shade val="93000"/>
                  <a:satMod val="130000"/>
                </a:srgbClr>
              </a:gs>
              <a:gs pos="100000">
                <a:srgbClr val="F17445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17445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 rot="2700000">
            <a:off x="10268413" y="3125150"/>
            <a:ext cx="260187" cy="260187"/>
          </a:xfrm>
          <a:prstGeom prst="roundRect">
            <a:avLst/>
          </a:prstGeom>
          <a:gradFill rotWithShape="1">
            <a:gsLst>
              <a:gs pos="0">
                <a:srgbClr val="015A74">
                  <a:shade val="51000"/>
                  <a:satMod val="130000"/>
                </a:srgbClr>
              </a:gs>
              <a:gs pos="80000">
                <a:srgbClr val="015A74">
                  <a:shade val="93000"/>
                  <a:satMod val="130000"/>
                </a:srgbClr>
              </a:gs>
              <a:gs pos="100000">
                <a:srgbClr val="015A74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15A74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563486" y="3050169"/>
            <a:ext cx="149205" cy="149205"/>
          </a:xfrm>
          <a:prstGeom prst="ellipse">
            <a:avLst/>
          </a:prstGeom>
          <a:gradFill rotWithShape="1">
            <a:gsLst>
              <a:gs pos="0">
                <a:srgbClr val="009288">
                  <a:shade val="51000"/>
                  <a:satMod val="130000"/>
                </a:srgbClr>
              </a:gs>
              <a:gs pos="80000">
                <a:srgbClr val="009288">
                  <a:shade val="93000"/>
                  <a:satMod val="130000"/>
                </a:srgbClr>
              </a:gs>
              <a:gs pos="100000">
                <a:srgbClr val="0092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92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 rot="2700000">
            <a:off x="7495364" y="2924206"/>
            <a:ext cx="229987" cy="229987"/>
          </a:xfrm>
          <a:prstGeom prst="roundRect">
            <a:avLst/>
          </a:prstGeom>
          <a:gradFill>
            <a:gsLst>
              <a:gs pos="100000">
                <a:sysClr val="window" lastClr="FFFFFF">
                  <a:lumMod val="97000"/>
                </a:sysClr>
              </a:gs>
              <a:gs pos="0">
                <a:sysClr val="window" lastClr="FFFFFF">
                  <a:lumMod val="80000"/>
                </a:sysClr>
              </a:gs>
            </a:gsLst>
            <a:lin ang="2700000" scaled="1"/>
          </a:gradFill>
          <a:ln w="190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2700000" scaled="1"/>
              <a:tileRect/>
            </a:gradFill>
            <a:prstDash val="solid"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 rot="2700000">
            <a:off x="3676938" y="3027784"/>
            <a:ext cx="229987" cy="229987"/>
          </a:xfrm>
          <a:prstGeom prst="roundRect">
            <a:avLst/>
          </a:prstGeom>
          <a:gradFill>
            <a:gsLst>
              <a:gs pos="100000">
                <a:sysClr val="window" lastClr="FFFFFF">
                  <a:lumMod val="97000"/>
                </a:sysClr>
              </a:gs>
              <a:gs pos="0">
                <a:sysClr val="window" lastClr="FFFFFF">
                  <a:lumMod val="80000"/>
                </a:sysClr>
              </a:gs>
            </a:gsLst>
            <a:lin ang="2700000" scaled="1"/>
          </a:gradFill>
          <a:ln w="190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2700000" scaled="1"/>
              <a:tileRect/>
            </a:gradFill>
            <a:prstDash val="solid"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 rot="2700000">
            <a:off x="4456081" y="1693353"/>
            <a:ext cx="199892" cy="199892"/>
          </a:xfrm>
          <a:prstGeom prst="roundRect">
            <a:avLst/>
          </a:prstGeom>
          <a:gradFill>
            <a:gsLst>
              <a:gs pos="100000">
                <a:sysClr val="window" lastClr="FFFFFF">
                  <a:lumMod val="97000"/>
                </a:sysClr>
              </a:gs>
              <a:gs pos="0">
                <a:sysClr val="window" lastClr="FFFFFF">
                  <a:lumMod val="80000"/>
                </a:sysClr>
              </a:gs>
            </a:gsLst>
            <a:lin ang="2700000" scaled="1"/>
          </a:gradFill>
          <a:ln w="190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2700000" scaled="1"/>
              <a:tileRect/>
            </a:gradFill>
            <a:prstDash val="solid"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 rot="2700000">
            <a:off x="9623112" y="2457120"/>
            <a:ext cx="199892" cy="199892"/>
          </a:xfrm>
          <a:prstGeom prst="roundRect">
            <a:avLst/>
          </a:prstGeom>
          <a:gradFill>
            <a:gsLst>
              <a:gs pos="100000">
                <a:sysClr val="window" lastClr="FFFFFF">
                  <a:lumMod val="97000"/>
                </a:sysClr>
              </a:gs>
              <a:gs pos="0">
                <a:sysClr val="window" lastClr="FFFFFF">
                  <a:lumMod val="80000"/>
                </a:sysClr>
              </a:gs>
            </a:gsLst>
            <a:lin ang="2700000" scaled="1"/>
          </a:gradFill>
          <a:ln w="190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2700000" scaled="1"/>
              <a:tileRect/>
            </a:gradFill>
            <a:prstDash val="solid"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 rot="2700000">
            <a:off x="6497295" y="3429936"/>
            <a:ext cx="339475" cy="339475"/>
          </a:xfrm>
          <a:prstGeom prst="roundRect">
            <a:avLst/>
          </a:prstGeom>
          <a:gradFill>
            <a:gsLst>
              <a:gs pos="100000">
                <a:sysClr val="window" lastClr="FFFFFF">
                  <a:lumMod val="97000"/>
                </a:sysClr>
              </a:gs>
              <a:gs pos="0">
                <a:sysClr val="window" lastClr="FFFFFF">
                  <a:lumMod val="80000"/>
                </a:sysClr>
              </a:gs>
            </a:gsLst>
            <a:lin ang="2700000" scaled="1"/>
          </a:gradFill>
          <a:ln w="190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2700000" scaled="1"/>
              <a:tileRect/>
            </a:gradFill>
            <a:prstDash val="solid"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pic>
        <p:nvPicPr>
          <p:cNvPr id="39" name="media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009650" y="-609600"/>
            <a:ext cx="609600" cy="60960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2795960" y="1524352"/>
            <a:ext cx="1421469" cy="1421469"/>
            <a:chOff x="2795960" y="1524352"/>
            <a:chExt cx="1421469" cy="1421469"/>
          </a:xfrm>
        </p:grpSpPr>
        <p:sp>
          <p:nvSpPr>
            <p:cNvPr id="12" name="椭圆 4"/>
            <p:cNvSpPr/>
            <p:nvPr/>
          </p:nvSpPr>
          <p:spPr>
            <a:xfrm rot="2700000">
              <a:off x="2795960" y="1524352"/>
              <a:ext cx="1421469" cy="1421469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97000"/>
                  </a:sysClr>
                </a:gs>
                <a:gs pos="0">
                  <a:sysClr val="window" lastClr="FFFFFF">
                    <a:lumMod val="80000"/>
                  </a:sysClr>
                </a:gs>
              </a:gsLst>
              <a:lin ang="2700000" scaled="1"/>
            </a:gradFill>
            <a:ln w="1905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Franklin Gothic Book" panose="020B0503020102020204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011305" y="1730307"/>
              <a:ext cx="9705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sz="6000" b="1" spc="50" dirty="0">
                  <a:ln w="11430">
                    <a:noFill/>
                  </a:ln>
                  <a:solidFill>
                    <a:srgbClr val="E9474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anklin Gothic Book" panose="020B0503020102020204"/>
                </a:rPr>
                <a:t>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76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67152 1.11022E-16 L -4.44444E-6 1.11022E-16 " pathEditMode="relative" rAng="0" ptsTypes="AA">
                                      <p:cBhvr>
                                        <p:cTn id="94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76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67205 1.35802E-6 L -2.5E-6 1.35802E-6 " pathEditMode="relative" rAng="0" ptsTypes="AA">
                                      <p:cBhvr>
                                        <p:cTn id="96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4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ntr" presetSubtype="528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0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5" grpId="0" animBg="1"/>
      <p:bldP spid="6" grpId="0"/>
      <p:bldP spid="7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821621" y="2118679"/>
            <a:ext cx="6968521" cy="2904791"/>
            <a:chOff x="2347913" y="3073214"/>
            <a:chExt cx="7923212" cy="2269719"/>
          </a:xfrm>
        </p:grpSpPr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2728911" y="5342933"/>
              <a:ext cx="754221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219200">
                <a:defRPr/>
              </a:pP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2728911" y="4706447"/>
              <a:ext cx="754221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219200">
                <a:defRPr/>
              </a:pP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2728911" y="4169675"/>
              <a:ext cx="754221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219200">
                <a:defRPr/>
              </a:pP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>
              <a:off x="2728911" y="3621444"/>
              <a:ext cx="754221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219200">
                <a:defRPr/>
              </a:pP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>
              <a:off x="2728911" y="3073214"/>
              <a:ext cx="754221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219200">
                <a:defRPr/>
              </a:pP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>
              <a:off x="2347913" y="4711130"/>
              <a:ext cx="7923212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219200">
                <a:defRPr/>
              </a:pPr>
              <a:endPara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" name="Line 12"/>
          <p:cNvSpPr>
            <a:spLocks noChangeShapeType="1"/>
          </p:cNvSpPr>
          <p:nvPr/>
        </p:nvSpPr>
        <p:spPr bwMode="auto">
          <a:xfrm rot="16200000" flipV="1">
            <a:off x="2175662" y="3329993"/>
            <a:ext cx="3962543" cy="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89" tIns="45695" rIns="91389" bIns="45695"/>
          <a:lstStyle/>
          <a:p>
            <a:pPr defTabSz="1219200">
              <a:defRPr/>
            </a:pP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6723930" y="3859406"/>
            <a:ext cx="448572" cy="1166212"/>
          </a:xfrm>
          <a:prstGeom prst="rect">
            <a:avLst/>
          </a:prstGeom>
          <a:solidFill>
            <a:srgbClr val="CDE4F6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91389" tIns="45695" rIns="91389" bIns="45695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200" eaLnBrk="1" hangingPunct="1">
              <a:defRPr/>
            </a:pPr>
            <a:endParaRPr lang="zh-CN" altLang="en-US" sz="2665" b="0" kern="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643429" y="3059380"/>
            <a:ext cx="469436" cy="1956573"/>
          </a:xfrm>
          <a:prstGeom prst="rect">
            <a:avLst/>
          </a:prstGeom>
          <a:solidFill>
            <a:srgbClr val="F7BFA4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91389" tIns="45695" rIns="91389" bIns="45695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200" eaLnBrk="1" hangingPunct="1">
              <a:defRPr/>
            </a:pPr>
            <a:endParaRPr lang="zh-CN" altLang="en-US" sz="2665" b="0" kern="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811163" y="4735675"/>
            <a:ext cx="469436" cy="282425"/>
          </a:xfrm>
          <a:prstGeom prst="rect">
            <a:avLst/>
          </a:prstGeom>
          <a:solidFill>
            <a:srgbClr val="CDE4F6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91389" tIns="45695" rIns="91389" bIns="45695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200" eaLnBrk="1" hangingPunct="1">
              <a:defRPr/>
            </a:pPr>
            <a:endParaRPr lang="zh-CN" altLang="en-US" sz="2665" b="0" kern="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8594969" y="2471979"/>
            <a:ext cx="469436" cy="2551491"/>
          </a:xfrm>
          <a:prstGeom prst="rect">
            <a:avLst/>
          </a:prstGeom>
          <a:solidFill>
            <a:srgbClr val="F7BFA4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91389" tIns="45695" rIns="91389" bIns="45695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200" eaLnBrk="1" hangingPunct="1">
              <a:defRPr/>
            </a:pPr>
            <a:endParaRPr lang="zh-CN" altLang="en-US" sz="2665" b="0" kern="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5755997" y="4288949"/>
            <a:ext cx="469436" cy="734520"/>
          </a:xfrm>
          <a:prstGeom prst="rect">
            <a:avLst/>
          </a:prstGeom>
          <a:solidFill>
            <a:srgbClr val="CDE4F6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91389" tIns="45695" rIns="91389" bIns="45695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200" eaLnBrk="1" hangingPunct="1">
              <a:defRPr/>
            </a:pPr>
            <a:endParaRPr lang="zh-CN" altLang="en-US" sz="2665" b="0" kern="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9562901" y="1058779"/>
            <a:ext cx="469436" cy="3964691"/>
          </a:xfrm>
          <a:prstGeom prst="rect">
            <a:avLst/>
          </a:prstGeom>
          <a:solidFill>
            <a:srgbClr val="F7BFA4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91389" tIns="45695" rIns="91389" bIns="45695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200" eaLnBrk="1" hangingPunct="1">
              <a:defRPr/>
            </a:pPr>
            <a:endParaRPr lang="zh-CN" altLang="en-US" sz="2665" b="0" kern="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449053" y="1931827"/>
            <a:ext cx="753333" cy="2658877"/>
            <a:chOff x="1922711" y="2214181"/>
            <a:chExt cx="855932" cy="2095394"/>
          </a:xfrm>
        </p:grpSpPr>
        <p:sp>
          <p:nvSpPr>
            <p:cNvPr id="22" name="TextBox 81"/>
            <p:cNvSpPr txBox="1"/>
            <p:nvPr/>
          </p:nvSpPr>
          <p:spPr>
            <a:xfrm>
              <a:off x="2079375" y="4002897"/>
              <a:ext cx="697450" cy="3066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20%</a:t>
              </a:r>
            </a:p>
          </p:txBody>
        </p:sp>
        <p:sp>
          <p:nvSpPr>
            <p:cNvPr id="23" name="TextBox 82"/>
            <p:cNvSpPr txBox="1"/>
            <p:nvPr/>
          </p:nvSpPr>
          <p:spPr>
            <a:xfrm>
              <a:off x="2079374" y="3482869"/>
              <a:ext cx="697450" cy="3066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40%</a:t>
              </a:r>
            </a:p>
          </p:txBody>
        </p:sp>
        <p:sp>
          <p:nvSpPr>
            <p:cNvPr id="24" name="TextBox 83"/>
            <p:cNvSpPr txBox="1"/>
            <p:nvPr/>
          </p:nvSpPr>
          <p:spPr>
            <a:xfrm>
              <a:off x="2080341" y="3062101"/>
              <a:ext cx="695556" cy="3066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60%</a:t>
              </a:r>
            </a:p>
          </p:txBody>
        </p:sp>
        <p:sp>
          <p:nvSpPr>
            <p:cNvPr id="25" name="TextBox 84"/>
            <p:cNvSpPr txBox="1"/>
            <p:nvPr/>
          </p:nvSpPr>
          <p:spPr>
            <a:xfrm>
              <a:off x="2081193" y="2640044"/>
              <a:ext cx="697450" cy="3066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80%</a:t>
              </a:r>
            </a:p>
          </p:txBody>
        </p:sp>
        <p:sp>
          <p:nvSpPr>
            <p:cNvPr id="26" name="TextBox 85"/>
            <p:cNvSpPr txBox="1"/>
            <p:nvPr/>
          </p:nvSpPr>
          <p:spPr>
            <a:xfrm>
              <a:off x="1922711" y="2214181"/>
              <a:ext cx="819049" cy="3066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100%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06251" y="5127634"/>
            <a:ext cx="5629509" cy="429544"/>
            <a:chOff x="3239190" y="4752074"/>
            <a:chExt cx="6398313" cy="339998"/>
          </a:xfrm>
        </p:grpSpPr>
        <p:sp>
          <p:nvSpPr>
            <p:cNvPr id="15" name="TextBox 87"/>
            <p:cNvSpPr txBox="1"/>
            <p:nvPr/>
          </p:nvSpPr>
          <p:spPr>
            <a:xfrm>
              <a:off x="3409031" y="4752074"/>
              <a:ext cx="184842" cy="339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200">
                <a:defRPr/>
              </a:pPr>
              <a:endPara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6" name="TextBox 88"/>
            <p:cNvSpPr txBox="1"/>
            <p:nvPr/>
          </p:nvSpPr>
          <p:spPr>
            <a:xfrm>
              <a:off x="3239190" y="4764043"/>
              <a:ext cx="990288" cy="3077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2003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年</a:t>
              </a:r>
            </a:p>
          </p:txBody>
        </p:sp>
        <p:sp>
          <p:nvSpPr>
            <p:cNvPr id="17" name="TextBox 89"/>
            <p:cNvSpPr txBox="1"/>
            <p:nvPr/>
          </p:nvSpPr>
          <p:spPr>
            <a:xfrm>
              <a:off x="4337819" y="4757337"/>
              <a:ext cx="990316" cy="3080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2006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年</a:t>
              </a:r>
            </a:p>
          </p:txBody>
        </p:sp>
        <p:sp>
          <p:nvSpPr>
            <p:cNvPr id="18" name="TextBox 90"/>
            <p:cNvSpPr txBox="1"/>
            <p:nvPr/>
          </p:nvSpPr>
          <p:spPr>
            <a:xfrm>
              <a:off x="5387504" y="4757338"/>
              <a:ext cx="990316" cy="3080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2009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年</a:t>
              </a:r>
            </a:p>
          </p:txBody>
        </p:sp>
        <p:sp>
          <p:nvSpPr>
            <p:cNvPr id="19" name="TextBox 91"/>
            <p:cNvSpPr txBox="1"/>
            <p:nvPr/>
          </p:nvSpPr>
          <p:spPr>
            <a:xfrm>
              <a:off x="6494397" y="4757337"/>
              <a:ext cx="988418" cy="3080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2012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年</a:t>
              </a:r>
            </a:p>
          </p:txBody>
        </p:sp>
        <p:sp>
          <p:nvSpPr>
            <p:cNvPr id="20" name="TextBox 92"/>
            <p:cNvSpPr txBox="1"/>
            <p:nvPr/>
          </p:nvSpPr>
          <p:spPr>
            <a:xfrm>
              <a:off x="7571424" y="4757337"/>
              <a:ext cx="988418" cy="3080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2015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年</a:t>
              </a:r>
            </a:p>
          </p:txBody>
        </p:sp>
        <p:sp>
          <p:nvSpPr>
            <p:cNvPr id="21" name="TextBox 93"/>
            <p:cNvSpPr txBox="1"/>
            <p:nvPr/>
          </p:nvSpPr>
          <p:spPr>
            <a:xfrm>
              <a:off x="8650980" y="4757337"/>
              <a:ext cx="986523" cy="3080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1219200">
                <a:defRPr/>
              </a:pPr>
              <a:r>
                <a:rPr lang="en-US" altLang="zh-CN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2019</a:t>
              </a:r>
              <a:r>
                <a:rPr lang="zh-CN" altLang="en-US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思源黑体 Bold" panose="020B0800000000000000" charset="-122"/>
                </a:rPr>
                <a:t>年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718401" y="825878"/>
            <a:ext cx="7483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rgbClr val="F7BFA4"/>
                  </a:solidFill>
                </a:ln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数据数量迅猛增长</a:t>
            </a:r>
          </a:p>
        </p:txBody>
      </p:sp>
    </p:spTree>
    <p:extLst>
      <p:ext uri="{BB962C8B-B14F-4D97-AF65-F5344CB8AC3E}">
        <p14:creationId xmlns:p14="http://schemas.microsoft.com/office/powerpoint/2010/main" val="290534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67" y="649731"/>
            <a:ext cx="3736666" cy="52773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87" y="505096"/>
            <a:ext cx="5838825" cy="58478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86" y="0"/>
            <a:ext cx="54830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11791" y="2705725"/>
            <a:ext cx="75684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什么是数据呢？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05089" y="2842439"/>
            <a:ext cx="5781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SetoFont" panose="02000600000000000000" pitchFamily="2" charset="-122"/>
                <a:ea typeface="SetoFont" panose="02000600000000000000" pitchFamily="2" charset="-122"/>
                <a:cs typeface="SetoFont" panose="02000600000000000000" pitchFamily="2" charset="-122"/>
              </a:rPr>
              <a:t>数据可以用来描述事物。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3162" y="750660"/>
            <a:ext cx="4791808" cy="4953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20899" y="3044279"/>
            <a:ext cx="3727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方正舒体" panose="02010601030101010101" pitchFamily="2" charset="-122"/>
                <a:ea typeface="方正舒体" panose="02010601030101010101" pitchFamily="2" charset="-122"/>
              </a:rPr>
              <a:t>举几个栗子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56295" y="1003309"/>
            <a:ext cx="1857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频率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55524" y="1004873"/>
            <a:ext cx="1262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振幅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27750" y="1003309"/>
            <a:ext cx="1973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声音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51280" y="2518103"/>
            <a:ext cx="2362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体重指数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5693" y="2518103"/>
            <a:ext cx="203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肺活量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68526" y="2518103"/>
            <a:ext cx="246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体质健康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58125" y="4049492"/>
            <a:ext cx="1553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学号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21740" y="4072002"/>
            <a:ext cx="1323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姓名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13236" y="4049492"/>
            <a:ext cx="3378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学生基本信息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43581" y="950163"/>
            <a:ext cx="7837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toFont" panose="02000600000000000000" pitchFamily="2" charset="-122"/>
              </a:rPr>
              <a:t>＋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852094" y="1346740"/>
            <a:ext cx="841828" cy="0"/>
          </a:xfrm>
          <a:prstGeom prst="straightConnector1">
            <a:avLst/>
          </a:prstGeom>
          <a:ln w="34925">
            <a:solidFill>
              <a:schemeClr val="tx1">
                <a:alpha val="7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29465" y="2459520"/>
            <a:ext cx="7837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toFont" panose="02000600000000000000" pitchFamily="2" charset="-122"/>
              </a:rPr>
              <a:t>＋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77672" y="2912558"/>
            <a:ext cx="841828" cy="0"/>
          </a:xfrm>
          <a:prstGeom prst="straightConnector1">
            <a:avLst/>
          </a:prstGeom>
          <a:ln w="34925">
            <a:solidFill>
              <a:schemeClr val="tx1">
                <a:alpha val="7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24922" y="3932176"/>
            <a:ext cx="7837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toFont" panose="02000600000000000000" pitchFamily="2" charset="-122"/>
              </a:rPr>
              <a:t>＋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868136" y="4395168"/>
            <a:ext cx="841828" cy="0"/>
          </a:xfrm>
          <a:prstGeom prst="straightConnector1">
            <a:avLst/>
          </a:prstGeom>
          <a:ln w="34925">
            <a:solidFill>
              <a:schemeClr val="tx1">
                <a:alpha val="7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09" y="1792583"/>
            <a:ext cx="2664356" cy="26684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8644" y="1882232"/>
            <a:ext cx="2467428" cy="240454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115521" y="3695482"/>
            <a:ext cx="3429929" cy="2404542"/>
            <a:chOff x="2764011" y="4606590"/>
            <a:chExt cx="2872289" cy="1923098"/>
          </a:xfrm>
        </p:grpSpPr>
        <p:sp>
          <p:nvSpPr>
            <p:cNvPr id="22" name="矩形: 圆角 21"/>
            <p:cNvSpPr/>
            <p:nvPr/>
          </p:nvSpPr>
          <p:spPr>
            <a:xfrm>
              <a:off x="2764011" y="4606590"/>
              <a:ext cx="2872289" cy="177715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979638" y="4871232"/>
              <a:ext cx="515476" cy="16584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dirty="0">
                  <a:latin typeface="+mn-ea"/>
                </a:rPr>
                <a:t>体重指数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/>
                </p:cNvPr>
                <p:cNvSpPr txBox="1"/>
                <p:nvPr/>
              </p:nvSpPr>
              <p:spPr>
                <a:xfrm>
                  <a:off x="3437679" y="5099599"/>
                  <a:ext cx="1948538" cy="6959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体重</m:t>
                            </m:r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</a:rPr>
                              <m:t>（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kg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）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【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身高</m:t>
                                </m:r>
                                <m:r>
                                  <a:rPr lang="zh-CN" altLang="en-US" sz="2400" b="0" i="1">
                                    <a:latin typeface="Cambria Math" panose="02040503050406030204" pitchFamily="18" charset="0"/>
                                  </a:rPr>
                                  <m:t>（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）</m:t>
                                </m:r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】</m:t>
                                </m:r>
                              </m:e>
                              <m:sup>
                                <m:r>
                                  <a:rPr lang="pt-BR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sz="2400" dirty="0"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7679" y="5099599"/>
                  <a:ext cx="1948538" cy="69594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30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27" y="3448050"/>
            <a:ext cx="2400850" cy="240454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13" y="3513684"/>
            <a:ext cx="2064240" cy="252620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29" y="4778138"/>
            <a:ext cx="5919273" cy="1868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87507" y="2778665"/>
            <a:ext cx="441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SetoFont" panose="02000600000000000000" pitchFamily="2" charset="-122"/>
                <a:ea typeface="SetoFont" panose="02000600000000000000" pitchFamily="2" charset="-122"/>
                <a:cs typeface="SetoFont" panose="02000600000000000000" pitchFamily="2" charset="-122"/>
              </a:rPr>
              <a:t>比如</a:t>
            </a:r>
            <a:r>
              <a:rPr lang="en-US" altLang="zh-CN" sz="8000" dirty="0">
                <a:latin typeface="SetoFont" panose="02000600000000000000" pitchFamily="2" charset="-122"/>
                <a:ea typeface="SetoFont" panose="02000600000000000000" pitchFamily="2" charset="-122"/>
                <a:cs typeface="SetoFont" panose="02000600000000000000" pitchFamily="2" charset="-122"/>
              </a:rPr>
              <a:t>……</a:t>
            </a:r>
            <a:endParaRPr lang="zh-CN" altLang="en-US" sz="8000" dirty="0">
              <a:latin typeface="SetoFont" panose="02000600000000000000" pitchFamily="2" charset="-122"/>
              <a:ea typeface="SetoFont" panose="02000600000000000000" pitchFamily="2" charset="-122"/>
              <a:cs typeface="SetoFont" panose="020006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408698" y="3036615"/>
            <a:ext cx="10018295" cy="784770"/>
            <a:chOff x="-913398" y="3044279"/>
            <a:chExt cx="10018295" cy="784770"/>
          </a:xfrm>
        </p:grpSpPr>
        <p:sp>
          <p:nvSpPr>
            <p:cNvPr id="2" name="文本框 1"/>
            <p:cNvSpPr txBox="1"/>
            <p:nvPr/>
          </p:nvSpPr>
          <p:spPr>
            <a:xfrm>
              <a:off x="4115802" y="3044279"/>
              <a:ext cx="49890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latin typeface="方正卡通简体" panose="03000509000000000000" pitchFamily="65" charset="-122"/>
                  <a:ea typeface="方正卡通简体" panose="03000509000000000000" pitchFamily="65" charset="-122"/>
                  <a:cs typeface="SetoFont" panose="02000600000000000000" pitchFamily="2" charset="-122"/>
                </a:rPr>
                <a:t>数据是信息的载体。</a:t>
              </a:r>
            </a:p>
          </p:txBody>
        </p:sp>
        <p:sp useBgFill="1">
          <p:nvSpPr>
            <p:cNvPr id="4" name="矩形 3"/>
            <p:cNvSpPr/>
            <p:nvPr/>
          </p:nvSpPr>
          <p:spPr>
            <a:xfrm>
              <a:off x="-913398" y="3067049"/>
              <a:ext cx="5029200" cy="76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 rot="16200000">
            <a:off x="524114" y="40265"/>
            <a:ext cx="6549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方正卡通简体" panose="03000509000000000000" pitchFamily="65" charset="-122"/>
                <a:ea typeface="方正卡通简体" panose="03000509000000000000" pitchFamily="65" charset="-122"/>
                <a:cs typeface="SetoFont" panose="02000600000000000000" pitchFamily="2" charset="-122"/>
              </a:rPr>
              <a:t>数据是信息的载体。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5400000">
                                      <p:cBhvr>
                                        <p:cTn id="8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1.85185E-6 L -0.25846 -0.59537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-297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1"/>
      <p:bldP spid="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94352" y="1069222"/>
            <a:ext cx="2826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身份证号码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08127" y="1041111"/>
            <a:ext cx="2304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出生日期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68881" y="1066874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性别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13896" y="2735134"/>
            <a:ext cx="1875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条形码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93396" y="2764039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产地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68880" y="2692546"/>
            <a:ext cx="123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厂家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31262" y="4393782"/>
            <a:ext cx="2362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邮政编码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13525" y="4393782"/>
            <a:ext cx="43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solidFill>
                  <a:schemeClr val="tx1">
                    <a:alpha val="8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邮局专用代号信息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098690" y="1040830"/>
            <a:ext cx="7837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toFont" panose="02000600000000000000" pitchFamily="2" charset="-122"/>
              </a:rPr>
              <a:t>＋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693459" y="1395054"/>
            <a:ext cx="841828" cy="0"/>
          </a:xfrm>
          <a:prstGeom prst="straightConnector1">
            <a:avLst/>
          </a:prstGeom>
          <a:ln w="34925">
            <a:solidFill>
              <a:schemeClr val="tx1">
                <a:alpha val="7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871608" y="2692546"/>
            <a:ext cx="7837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SetoFont" panose="02000600000000000000" pitchFamily="2" charset="-122"/>
              </a:rPr>
              <a:t>＋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693459" y="3089077"/>
            <a:ext cx="841828" cy="0"/>
          </a:xfrm>
          <a:prstGeom prst="straightConnector1">
            <a:avLst/>
          </a:prstGeom>
          <a:ln w="34925">
            <a:solidFill>
              <a:schemeClr val="tx1">
                <a:alpha val="7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693459" y="4730819"/>
            <a:ext cx="841828" cy="0"/>
          </a:xfrm>
          <a:prstGeom prst="straightConnector1">
            <a:avLst/>
          </a:prstGeom>
          <a:ln w="34925">
            <a:solidFill>
              <a:schemeClr val="tx1">
                <a:alpha val="7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6E44C640-6535-45E6-980C-B073B4D5EE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978" y="2240864"/>
            <a:ext cx="1953518" cy="17194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F6428A-6662-49D9-98CE-9FAC1CEF1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7" b="8639"/>
          <a:stretch/>
        </p:blipFill>
        <p:spPr>
          <a:xfrm>
            <a:off x="5580424" y="2171929"/>
            <a:ext cx="2271965" cy="172517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D49633C-2981-49BA-BCC5-0CA8346FD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 b="20327"/>
          <a:stretch/>
        </p:blipFill>
        <p:spPr>
          <a:xfrm>
            <a:off x="1664323" y="2174556"/>
            <a:ext cx="2754728" cy="17026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D2954A7-9FFA-4B77-9877-BC5EF943C5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 b="20718"/>
          <a:stretch/>
        </p:blipFill>
        <p:spPr>
          <a:xfrm>
            <a:off x="8520407" y="4165649"/>
            <a:ext cx="2001947" cy="138589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CFAF3A0-BFD3-4B56-B1C3-E7228E3FCA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4" b="14425"/>
          <a:stretch/>
        </p:blipFill>
        <p:spPr>
          <a:xfrm>
            <a:off x="1872999" y="3897107"/>
            <a:ext cx="2451775" cy="1922976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882434D2-8553-4213-A11B-569218325407}"/>
              </a:ext>
            </a:extLst>
          </p:cNvPr>
          <p:cNvGrpSpPr/>
          <p:nvPr/>
        </p:nvGrpSpPr>
        <p:grpSpPr>
          <a:xfrm>
            <a:off x="6022056" y="3979997"/>
            <a:ext cx="1466594" cy="1919782"/>
            <a:chOff x="10562650" y="221372"/>
            <a:chExt cx="1466594" cy="220236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178D12E-D7F4-4A3C-9CB0-15983FC40DD0}"/>
                </a:ext>
              </a:extLst>
            </p:cNvPr>
            <p:cNvSpPr/>
            <p:nvPr/>
          </p:nvSpPr>
          <p:spPr>
            <a:xfrm>
              <a:off x="10562650" y="221372"/>
              <a:ext cx="1466594" cy="90441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/>
                <a:t>牛村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379C50E-F468-402D-859F-1FD1F7D0370E}"/>
                </a:ext>
              </a:extLst>
            </p:cNvPr>
            <p:cNvSpPr/>
            <p:nvPr/>
          </p:nvSpPr>
          <p:spPr>
            <a:xfrm>
              <a:off x="11159207" y="1125783"/>
              <a:ext cx="273480" cy="1297954"/>
            </a:xfrm>
            <a:prstGeom prst="rect">
              <a:avLst/>
            </a:prstGeom>
            <a:solidFill>
              <a:srgbClr val="B24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5D707C31-419A-460E-A993-06C9F8F841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61" y="5316818"/>
            <a:ext cx="2205155" cy="142520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3C5C35B-AE26-4920-ACC2-AAB0EEFC64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53" y="5107890"/>
            <a:ext cx="2354327" cy="1497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8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1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07631" y="3044279"/>
            <a:ext cx="637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卡通简体" panose="03000509000000000000" pitchFamily="65" charset="-122"/>
                <a:ea typeface="方正卡通简体" panose="03000509000000000000" pitchFamily="65" charset="-122"/>
                <a:cs typeface="SetoFont" panose="02000600000000000000" pitchFamily="2" charset="-122"/>
              </a:rPr>
              <a:t>数据是可加工、可处理的。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03385" y="2644170"/>
            <a:ext cx="8585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atin typeface="庞门正道粗书体" panose="02010600030101010101" pitchFamily="2" charset="-122"/>
                <a:ea typeface="庞门正道粗书体" panose="02010600030101010101" pitchFamily="2" charset="-122"/>
                <a:cs typeface="SetoFont" panose="02000600000000000000" pitchFamily="2" charset="-122"/>
              </a:rPr>
              <a:t>147175270170360172</a:t>
            </a:r>
            <a:endParaRPr lang="zh-CN" altLang="en-US" sz="9600" dirty="0">
              <a:latin typeface="庞门正道粗书体" panose="02010600030101010101" pitchFamily="2" charset="-122"/>
              <a:ea typeface="庞门正道粗书体" panose="02010600030101010101" pitchFamily="2" charset="-122"/>
              <a:cs typeface="SetoFont" panose="02000600000000000000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66757" y="2845632"/>
          <a:ext cx="8058483" cy="241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6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45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体重</a:t>
                      </a:r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/kg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身高</a:t>
                      </a:r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/cm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5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1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47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175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5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2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70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170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5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3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60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站酷快乐体2016修订版" panose="02010600030101010101" pitchFamily="2" charset="-122"/>
                          <a:ea typeface="站酷快乐体2016修订版" panose="02010600030101010101" pitchFamily="2" charset="-122"/>
                        </a:rPr>
                        <a:t>172</a:t>
                      </a:r>
                      <a:endParaRPr lang="zh-CN" altLang="en-US" sz="2400" dirty="0">
                        <a:latin typeface="站酷快乐体2016修订版" panose="02010600030101010101" pitchFamily="2" charset="-122"/>
                        <a:ea typeface="站酷快乐体2016修订版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922 0 C -0.14375 0 -0.19831 -0.08426 -0.19831 -0.15162 L -0.19831 -0.30301 " pathEditMode="relative" rAng="0" ptsTypes="AAAA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-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511" y="-94153"/>
            <a:ext cx="6322979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76979" y="1908863"/>
            <a:ext cx="4438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数据是描述事物的符号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7000"/>
                    </a14:imgEffect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92" y="35431"/>
            <a:ext cx="684746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76979" y="2441330"/>
            <a:ext cx="42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记录，是信息的载体。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6979" y="2973796"/>
            <a:ext cx="399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在计算机科学中，数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34908" y="3464431"/>
            <a:ext cx="399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据是计算机识别、存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934908" y="3904817"/>
            <a:ext cx="3756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手书体" panose="02010800040101010101" pitchFamily="2" charset="-122"/>
                <a:ea typeface="手书体" panose="02010800040101010101" pitchFamily="2" charset="-122"/>
              </a:rPr>
              <a:t>储和加工的对象。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2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31157A-95B2-4246-B165-88F7621B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63" y="486143"/>
            <a:ext cx="5876674" cy="58857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7375F7-CE33-427C-9634-D12636335E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96" y="721738"/>
            <a:ext cx="5406209" cy="541452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9F048-0698-4F7D-9EEE-CD834AB9B89C}"/>
              </a:ext>
            </a:extLst>
          </p:cNvPr>
          <p:cNvGrpSpPr/>
          <p:nvPr/>
        </p:nvGrpSpPr>
        <p:grpSpPr>
          <a:xfrm>
            <a:off x="8269647" y="37410"/>
            <a:ext cx="2782704" cy="2094698"/>
            <a:chOff x="8219881" y="721737"/>
            <a:chExt cx="2782704" cy="209469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1AB0FDD-EF49-4877-B0C0-A17D2F85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81099">
              <a:off x="8219881" y="936268"/>
              <a:ext cx="1877279" cy="188016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A8C9907-9C3C-4EB6-B4F9-9AD93A3E2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1059">
              <a:off x="9049808" y="721737"/>
              <a:ext cx="1952777" cy="1955781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590568C-9341-4786-A167-6AEF593601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71" y="4366541"/>
            <a:ext cx="2407199" cy="233848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6088B9E-6F81-48B4-842C-DF8E609EB542}"/>
              </a:ext>
            </a:extLst>
          </p:cNvPr>
          <p:cNvGrpSpPr/>
          <p:nvPr/>
        </p:nvGrpSpPr>
        <p:grpSpPr>
          <a:xfrm>
            <a:off x="8552511" y="2367702"/>
            <a:ext cx="2098474" cy="1881357"/>
            <a:chOff x="8552511" y="2367702"/>
            <a:chExt cx="2098474" cy="18813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428E842-14C4-44B3-96D3-693F0AD03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19721">
              <a:off x="9328366" y="2500146"/>
              <a:ext cx="1322619" cy="1748913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BE6110E-E6FF-4399-9B66-93EF5E90A670}"/>
                </a:ext>
              </a:extLst>
            </p:cNvPr>
            <p:cNvGrpSpPr/>
            <p:nvPr/>
          </p:nvGrpSpPr>
          <p:grpSpPr>
            <a:xfrm>
              <a:off x="8552511" y="2367702"/>
              <a:ext cx="1716760" cy="1824737"/>
              <a:chOff x="8585402" y="2337323"/>
              <a:chExt cx="2671294" cy="3210937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A470152D-B4AE-4BDF-A52E-82C2BD916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546527">
                <a:off x="8585402" y="2470748"/>
                <a:ext cx="2058007" cy="307751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1330CE5-6852-4BBF-8FA2-92E1299FD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7123" y="2337323"/>
                <a:ext cx="2049573" cy="3077512"/>
              </a:xfrm>
              <a:prstGeom prst="rect">
                <a:avLst/>
              </a:prstGeom>
            </p:spPr>
          </p:pic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86F201A-1E24-4A9F-BB83-4985DEBEA1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6" y="3487164"/>
            <a:ext cx="2733929" cy="2738134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55110FEC-3A80-49F8-A2CA-48A5F91B2837}"/>
              </a:ext>
            </a:extLst>
          </p:cNvPr>
          <p:cNvSpPr/>
          <p:nvPr/>
        </p:nvSpPr>
        <p:spPr>
          <a:xfrm rot="20883274">
            <a:off x="4381066" y="1941702"/>
            <a:ext cx="3260545" cy="68246"/>
          </a:xfrm>
          <a:prstGeom prst="rightArrow">
            <a:avLst/>
          </a:prstGeom>
          <a:solidFill>
            <a:srgbClr val="9BBDAF"/>
          </a:solidFill>
          <a:ln w="133350">
            <a:solidFill>
              <a:srgbClr val="8FB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62B7A03-9F88-4ACB-A4E1-699D595F61EB}"/>
              </a:ext>
            </a:extLst>
          </p:cNvPr>
          <p:cNvSpPr/>
          <p:nvPr/>
        </p:nvSpPr>
        <p:spPr>
          <a:xfrm>
            <a:off x="4421273" y="3487164"/>
            <a:ext cx="3553839" cy="58929"/>
          </a:xfrm>
          <a:prstGeom prst="rightArrow">
            <a:avLst/>
          </a:prstGeom>
          <a:solidFill>
            <a:srgbClr val="9BBDAF"/>
          </a:solidFill>
          <a:ln w="133350">
            <a:solidFill>
              <a:srgbClr val="8FB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07F93A2B-D0AA-4ECB-A3BD-F1B276C831C7}"/>
              </a:ext>
            </a:extLst>
          </p:cNvPr>
          <p:cNvSpPr/>
          <p:nvPr/>
        </p:nvSpPr>
        <p:spPr>
          <a:xfrm rot="1113394" flipV="1">
            <a:off x="4388909" y="5071471"/>
            <a:ext cx="3618565" cy="55110"/>
          </a:xfrm>
          <a:prstGeom prst="rightArrow">
            <a:avLst/>
          </a:prstGeom>
          <a:solidFill>
            <a:srgbClr val="9BBDAF"/>
          </a:solidFill>
          <a:ln w="133350">
            <a:solidFill>
              <a:srgbClr val="8FB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63DFFAA-70E0-4371-B3C8-549B51E39E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88" y="928565"/>
            <a:ext cx="2692619" cy="23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4008 -0.196153 E" pathEditMode="relative" ptsTypes="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4008 0.196153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49806" y="42671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  <p:from x="200779" y="23435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8451 0.20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2" y="103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505 -0.208112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46522" y="46522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214953" y="21495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椭圆 130"/>
          <p:cNvSpPr/>
          <p:nvPr/>
        </p:nvSpPr>
        <p:spPr>
          <a:xfrm>
            <a:off x="2423127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4163510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5917692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7674056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/>
          <p:cNvGrpSpPr/>
          <p:nvPr/>
        </p:nvGrpSpPr>
        <p:grpSpPr>
          <a:xfrm>
            <a:off x="2585559" y="1311278"/>
            <a:ext cx="1806507" cy="1800312"/>
            <a:chOff x="3768359" y="1725446"/>
            <a:chExt cx="1930605" cy="1930605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5E66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4311941" y="1311278"/>
            <a:ext cx="1806507" cy="1800312"/>
            <a:chOff x="3768359" y="1725446"/>
            <a:chExt cx="1930605" cy="1930605"/>
          </a:xfrm>
        </p:grpSpPr>
        <p:sp>
          <p:nvSpPr>
            <p:cNvPr id="13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AB3F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6060070" y="1311278"/>
            <a:ext cx="1806507" cy="1800312"/>
            <a:chOff x="3768359" y="1725446"/>
            <a:chExt cx="1930605" cy="1930605"/>
          </a:xfrm>
        </p:grpSpPr>
        <p:sp>
          <p:nvSpPr>
            <p:cNvPr id="14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7800681" y="1311278"/>
            <a:ext cx="1806507" cy="1800312"/>
            <a:chOff x="3768359" y="1725446"/>
            <a:chExt cx="1930605" cy="1930605"/>
          </a:xfrm>
        </p:grpSpPr>
        <p:sp>
          <p:nvSpPr>
            <p:cNvPr id="14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7" name="矩形 146"/>
          <p:cNvSpPr/>
          <p:nvPr/>
        </p:nvSpPr>
        <p:spPr>
          <a:xfrm>
            <a:off x="2867075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</a:t>
            </a:r>
          </a:p>
        </p:txBody>
      </p:sp>
      <p:sp>
        <p:nvSpPr>
          <p:cNvPr id="148" name="矩形 147"/>
          <p:cNvSpPr/>
          <p:nvPr/>
        </p:nvSpPr>
        <p:spPr>
          <a:xfrm>
            <a:off x="4584182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</a:p>
        </p:txBody>
      </p:sp>
      <p:sp>
        <p:nvSpPr>
          <p:cNvPr id="149" name="矩形 148"/>
          <p:cNvSpPr/>
          <p:nvPr/>
        </p:nvSpPr>
        <p:spPr>
          <a:xfrm>
            <a:off x="6364784" y="1521115"/>
            <a:ext cx="1245413" cy="1349660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</a:p>
        </p:txBody>
      </p:sp>
      <p:sp>
        <p:nvSpPr>
          <p:cNvPr id="150" name="矩形 149"/>
          <p:cNvSpPr/>
          <p:nvPr/>
        </p:nvSpPr>
        <p:spPr>
          <a:xfrm>
            <a:off x="8105918" y="1478519"/>
            <a:ext cx="1245413" cy="1349660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r>
              <a:rPr lang="zh-CN" altLang="en-US" sz="8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1991590" y="2143943"/>
            <a:ext cx="431536" cy="430056"/>
            <a:chOff x="3768359" y="1725446"/>
            <a:chExt cx="1930605" cy="1930605"/>
          </a:xfrm>
        </p:grpSpPr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569482" y="1951768"/>
            <a:ext cx="301964" cy="300928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1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grpFill/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4112487" y="1255111"/>
            <a:ext cx="216398" cy="215655"/>
            <a:chOff x="3768359" y="1725446"/>
            <a:chExt cx="1930605" cy="1930605"/>
          </a:xfrm>
        </p:grpSpPr>
        <p:sp>
          <p:nvSpPr>
            <p:cNvPr id="1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931197" y="1197268"/>
            <a:ext cx="308786" cy="307727"/>
            <a:chOff x="3768359" y="1725446"/>
            <a:chExt cx="1930605" cy="1930605"/>
          </a:xfrm>
        </p:grpSpPr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5909088" y="2947459"/>
            <a:ext cx="266481" cy="265568"/>
            <a:chOff x="3768359" y="1725446"/>
            <a:chExt cx="1930605" cy="1930605"/>
          </a:xfrm>
        </p:grpSpPr>
        <p:sp>
          <p:nvSpPr>
            <p:cNvPr id="1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224225" y="2925061"/>
            <a:ext cx="274147" cy="273207"/>
            <a:chOff x="3768359" y="1725446"/>
            <a:chExt cx="1930605" cy="1930605"/>
          </a:xfrm>
        </p:grpSpPr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7717546" y="1093920"/>
            <a:ext cx="269944" cy="269018"/>
            <a:chOff x="3768359" y="1725446"/>
            <a:chExt cx="1930605" cy="1930605"/>
          </a:xfrm>
        </p:grpSpPr>
        <p:sp>
          <p:nvSpPr>
            <p:cNvPr id="1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7823792" y="3016902"/>
            <a:ext cx="238509" cy="237691"/>
            <a:chOff x="3768359" y="1725446"/>
            <a:chExt cx="1930605" cy="1930605"/>
          </a:xfrm>
        </p:grpSpPr>
        <p:sp>
          <p:nvSpPr>
            <p:cNvPr id="1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9656270" y="2067289"/>
            <a:ext cx="431536" cy="430056"/>
            <a:chOff x="3768359" y="1725446"/>
            <a:chExt cx="1930605" cy="1930605"/>
          </a:xfrm>
        </p:grpSpPr>
        <p:sp>
          <p:nvSpPr>
            <p:cNvPr id="1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10185564" y="1885611"/>
            <a:ext cx="301964" cy="300928"/>
            <a:chOff x="3768359" y="1725446"/>
            <a:chExt cx="1930605" cy="1930605"/>
          </a:xfrm>
        </p:grpSpPr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DA93E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10631030" y="2144870"/>
            <a:ext cx="216398" cy="215655"/>
            <a:chOff x="3768359" y="1725446"/>
            <a:chExt cx="1930605" cy="1930605"/>
          </a:xfrm>
        </p:grpSpPr>
        <p:sp>
          <p:nvSpPr>
            <p:cNvPr id="18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128598" y="2104376"/>
            <a:ext cx="216398" cy="215655"/>
            <a:chOff x="3768359" y="1725446"/>
            <a:chExt cx="1930605" cy="1930605"/>
          </a:xfrm>
        </p:grpSpPr>
        <p:sp>
          <p:nvSpPr>
            <p:cNvPr id="18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7" name="圆角矩形 186"/>
          <p:cNvSpPr/>
          <p:nvPr/>
        </p:nvSpPr>
        <p:spPr>
          <a:xfrm>
            <a:off x="2661130" y="3926427"/>
            <a:ext cx="7250411" cy="672074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/>
          </a:p>
        </p:txBody>
      </p:sp>
      <p:sp>
        <p:nvSpPr>
          <p:cNvPr id="188" name="TextBox 187"/>
          <p:cNvSpPr txBox="1"/>
          <p:nvPr/>
        </p:nvSpPr>
        <p:spPr>
          <a:xfrm>
            <a:off x="4500487" y="3906616"/>
            <a:ext cx="3546742" cy="692337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pPr algn="ctr"/>
            <a:r>
              <a:rPr lang="zh-CN" altLang="en-US" sz="3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内蒙古师范大学</a:t>
            </a:r>
            <a:endParaRPr lang="zh-CN" altLang="en-US" sz="3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2447298" y="3888415"/>
            <a:ext cx="959758" cy="76615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0" name="圆角矩形 189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1" name="圆角矩形 190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92" name="Picture 2" descr="C:\Users\Administrator\Desktop\手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288486" y="4022438"/>
            <a:ext cx="3945053" cy="3835091"/>
          </a:xfrm>
          <a:prstGeom prst="rect">
            <a:avLst/>
          </a:prstGeom>
          <a:noFill/>
        </p:spPr>
      </p:pic>
      <p:sp>
        <p:nvSpPr>
          <p:cNvPr id="193" name="TextBox 7"/>
          <p:cNvSpPr>
            <a:spLocks noChangeArrowheads="1"/>
          </p:cNvSpPr>
          <p:nvPr/>
        </p:nvSpPr>
        <p:spPr bwMode="auto">
          <a:xfrm>
            <a:off x="4503476" y="5270334"/>
            <a:ext cx="39828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b="1" dirty="0">
                <a:solidFill>
                  <a:srgbClr val="006C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计算机科学技术学院</a:t>
            </a:r>
            <a:endParaRPr lang="zh-CN" altLang="en-US" sz="3200" b="1" dirty="0">
              <a:solidFill>
                <a:srgbClr val="006C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2190328" y="7890561"/>
            <a:ext cx="856041" cy="358788"/>
          </a:xfrm>
          <a:prstGeom prst="rect">
            <a:avLst/>
          </a:prstGeom>
          <a:noFill/>
        </p:spPr>
        <p:txBody>
          <a:bodyPr wrap="none" lIns="81060" tIns="40531" rIns="81060" bIns="40531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pic>
        <p:nvPicPr>
          <p:cNvPr id="84" name="media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28700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76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5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4.16667E-6 4.81481E-6 L 0.575 4.81481E-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8.33333E-7 -3.7037E-6 L 0.58346 -3.7037E-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6" presetClass="entr" presetSubtype="21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47" grpId="0"/>
      <p:bldP spid="148" grpId="0"/>
      <p:bldP spid="149" grpId="0"/>
      <p:bldP spid="150" grpId="0"/>
      <p:bldP spid="187" grpId="0" animBg="1"/>
      <p:bldP spid="188" grpId="0"/>
      <p:bldP spid="193" grpId="0"/>
      <p:bldP spid="2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750" y="228600"/>
            <a:ext cx="346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体质数据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FC4BB4-DDAA-4A09-857F-4049B552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7CBFF"/>
              </a:clrFrom>
              <a:clrTo>
                <a:srgbClr val="47C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" y="1463458"/>
            <a:ext cx="5754733" cy="52151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DBFA5C-9378-4B41-B393-A9CB095F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4933" y="1657687"/>
            <a:ext cx="3188362" cy="400857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640B37F-580D-4215-964A-98364FC7A6F6}"/>
              </a:ext>
            </a:extLst>
          </p:cNvPr>
          <p:cNvSpPr/>
          <p:nvPr/>
        </p:nvSpPr>
        <p:spPr>
          <a:xfrm>
            <a:off x="1939437" y="6137328"/>
            <a:ext cx="3188361" cy="70528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074867-078F-499D-9CF9-A339E66A376C}"/>
              </a:ext>
            </a:extLst>
          </p:cNvPr>
          <p:cNvGrpSpPr/>
          <p:nvPr/>
        </p:nvGrpSpPr>
        <p:grpSpPr>
          <a:xfrm>
            <a:off x="7762381" y="1059597"/>
            <a:ext cx="2889398" cy="4400549"/>
            <a:chOff x="8493553" y="868195"/>
            <a:chExt cx="2524030" cy="482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653E365-48E7-4699-A0D6-20729DE7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1747" y="1533860"/>
              <a:ext cx="2030954" cy="341889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17A7868-22B9-4E59-B435-FF4989E2A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26" r="22711"/>
            <a:stretch/>
          </p:blipFill>
          <p:spPr>
            <a:xfrm>
              <a:off x="8493553" y="868195"/>
              <a:ext cx="2524030" cy="4827649"/>
            </a:xfrm>
            <a:prstGeom prst="rect">
              <a:avLst/>
            </a:prstGeom>
          </p:spPr>
        </p:pic>
      </p:grpSp>
      <p:sp>
        <p:nvSpPr>
          <p:cNvPr id="15" name="箭头: 右 14">
            <a:extLst>
              <a:ext uri="{FF2B5EF4-FFF2-40B4-BE49-F238E27FC236}">
                <a16:creationId xmlns:a16="http://schemas.microsoft.com/office/drawing/2014/main" id="{0ED6DEB4-9413-4CE7-B600-1D0A87381695}"/>
              </a:ext>
            </a:extLst>
          </p:cNvPr>
          <p:cNvSpPr/>
          <p:nvPr/>
        </p:nvSpPr>
        <p:spPr>
          <a:xfrm>
            <a:off x="4739403" y="3003836"/>
            <a:ext cx="2889398" cy="309716"/>
          </a:xfrm>
          <a:prstGeom prst="rightArrow">
            <a:avLst/>
          </a:prstGeom>
          <a:solidFill>
            <a:srgbClr val="F56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426" y="-3036755"/>
            <a:ext cx="13668375" cy="11125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689" y="125154"/>
            <a:ext cx="3412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交通数据</a:t>
            </a:r>
            <a:endParaRPr lang="en-US" altLang="zh-CN" sz="5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38103" y="1127053"/>
            <a:ext cx="396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道路情况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69787" y="2126480"/>
            <a:ext cx="295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违章记录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01392" y="3298270"/>
            <a:ext cx="334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车辆流量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2485F-7564-4002-806A-D580E472C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5" y="4299072"/>
            <a:ext cx="12347650" cy="2558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5" y="196949"/>
            <a:ext cx="511791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27" y="1715150"/>
            <a:ext cx="3815728" cy="3821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5750" y="394034"/>
            <a:ext cx="3818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营销数据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C69A1F6-9A81-4864-90DD-BED7526484E1}"/>
              </a:ext>
            </a:extLst>
          </p:cNvPr>
          <p:cNvSpPr txBox="1"/>
          <p:nvPr/>
        </p:nvSpPr>
        <p:spPr>
          <a:xfrm>
            <a:off x="1781503" y="2875002"/>
            <a:ext cx="86289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数据还有哪些应用方式？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4EC151-B80E-416B-9AF5-27A6025A04A6}"/>
              </a:ext>
            </a:extLst>
          </p:cNvPr>
          <p:cNvSpPr txBox="1"/>
          <p:nvPr/>
        </p:nvSpPr>
        <p:spPr>
          <a:xfrm>
            <a:off x="1616219" y="1142152"/>
            <a:ext cx="346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体质数据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4A6725-A321-45C0-AAF4-E63A4C6C1A9E}"/>
              </a:ext>
            </a:extLst>
          </p:cNvPr>
          <p:cNvSpPr txBox="1"/>
          <p:nvPr/>
        </p:nvSpPr>
        <p:spPr>
          <a:xfrm>
            <a:off x="4090250" y="2989446"/>
            <a:ext cx="3412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交通数据</a:t>
            </a:r>
            <a:endParaRPr lang="en-US" altLang="zh-CN" sz="5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C975B1-BD01-4085-B298-611CBC120F93}"/>
              </a:ext>
            </a:extLst>
          </p:cNvPr>
          <p:cNvSpPr txBox="1"/>
          <p:nvPr/>
        </p:nvSpPr>
        <p:spPr>
          <a:xfrm>
            <a:off x="7503092" y="4949134"/>
            <a:ext cx="3242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营销数据</a:t>
            </a:r>
          </a:p>
        </p:txBody>
      </p:sp>
    </p:spTree>
    <p:extLst>
      <p:ext uri="{BB962C8B-B14F-4D97-AF65-F5344CB8AC3E}">
        <p14:creationId xmlns:p14="http://schemas.microsoft.com/office/powerpoint/2010/main" val="40000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4165922" y="1220433"/>
            <a:ext cx="779811" cy="779811"/>
          </a:xfrm>
          <a:prstGeom prst="ellipse">
            <a:avLst/>
          </a:prstGeom>
          <a:solidFill>
            <a:srgbClr val="CD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信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47097" y="3513033"/>
            <a:ext cx="6897806" cy="1325563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spc="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谢谢聆听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29083" y="3882820"/>
            <a:ext cx="1266151" cy="537218"/>
            <a:chOff x="2119312" y="1260814"/>
            <a:chExt cx="8017062" cy="34015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 flipH="1">
            <a:off x="9086709" y="3882820"/>
            <a:ext cx="1266151" cy="537218"/>
            <a:chOff x="2119312" y="1260814"/>
            <a:chExt cx="8017062" cy="34015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sp>
        <p:nvSpPr>
          <p:cNvPr id="31" name="标题 1"/>
          <p:cNvSpPr txBox="1"/>
          <p:nvPr/>
        </p:nvSpPr>
        <p:spPr>
          <a:xfrm>
            <a:off x="4279101" y="5273301"/>
            <a:ext cx="3798558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指导教师：王素坤</a:t>
            </a:r>
            <a:endParaRPr lang="en-US" altLang="zh-CN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主讲人：     岳文静</a:t>
            </a:r>
          </a:p>
        </p:txBody>
      </p:sp>
      <p:sp>
        <p:nvSpPr>
          <p:cNvPr id="35" name="椭圆 34"/>
          <p:cNvSpPr/>
          <p:nvPr/>
        </p:nvSpPr>
        <p:spPr>
          <a:xfrm>
            <a:off x="5140916" y="1224824"/>
            <a:ext cx="779811" cy="77981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息</a:t>
            </a:r>
          </a:p>
        </p:txBody>
      </p:sp>
      <p:sp>
        <p:nvSpPr>
          <p:cNvPr id="36" name="椭圆 35"/>
          <p:cNvSpPr/>
          <p:nvPr/>
        </p:nvSpPr>
        <p:spPr>
          <a:xfrm>
            <a:off x="6141695" y="1220433"/>
            <a:ext cx="779811" cy="779811"/>
          </a:xfrm>
          <a:prstGeom prst="ellipse">
            <a:avLst/>
          </a:prstGeom>
          <a:solidFill>
            <a:srgbClr val="CD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技</a:t>
            </a:r>
          </a:p>
        </p:txBody>
      </p:sp>
      <p:sp>
        <p:nvSpPr>
          <p:cNvPr id="37" name="椭圆 36"/>
          <p:cNvSpPr/>
          <p:nvPr/>
        </p:nvSpPr>
        <p:spPr>
          <a:xfrm>
            <a:off x="7151446" y="1220432"/>
            <a:ext cx="779811" cy="77981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65729" y="2243937"/>
            <a:ext cx="206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数据与计算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9FF506-B8DA-47BD-AE44-8AA48DCBE187}"/>
              </a:ext>
            </a:extLst>
          </p:cNvPr>
          <p:cNvSpPr txBox="1"/>
          <p:nvPr/>
        </p:nvSpPr>
        <p:spPr>
          <a:xfrm>
            <a:off x="4739817" y="2856610"/>
            <a:ext cx="271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认识数据与大数据</a:t>
            </a:r>
          </a:p>
        </p:txBody>
      </p:sp>
    </p:spTree>
    <p:extLst>
      <p:ext uri="{BB962C8B-B14F-4D97-AF65-F5344CB8AC3E}">
        <p14:creationId xmlns:p14="http://schemas.microsoft.com/office/powerpoint/2010/main" val="369307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5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1" grpId="0"/>
      <p:bldP spid="35" grpId="0" animBg="1"/>
      <p:bldP spid="36" grpId="0" animBg="1"/>
      <p:bldP spid="37" grpId="0" animBg="1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4165922" y="1220433"/>
            <a:ext cx="779811" cy="779811"/>
          </a:xfrm>
          <a:prstGeom prst="ellipse">
            <a:avLst/>
          </a:prstGeom>
          <a:solidFill>
            <a:srgbClr val="CD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信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47097" y="3513033"/>
            <a:ext cx="6897806" cy="1325563"/>
          </a:xfrm>
        </p:spPr>
        <p:txBody>
          <a:bodyPr>
            <a:noAutofit/>
          </a:bodyPr>
          <a:lstStyle/>
          <a:p>
            <a:pPr algn="ctr"/>
            <a:r>
              <a:rPr lang="zh-CN" altLang="en-US" sz="7200" spc="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感知数据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29083" y="3882820"/>
            <a:ext cx="1266151" cy="537218"/>
            <a:chOff x="2119312" y="1260814"/>
            <a:chExt cx="8017062" cy="34015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 flipH="1">
            <a:off x="9086709" y="3882820"/>
            <a:ext cx="1266151" cy="537218"/>
            <a:chOff x="2119312" y="1260814"/>
            <a:chExt cx="8017062" cy="34015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12" y="3109811"/>
              <a:ext cx="7953376" cy="1552578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74" y="1260814"/>
              <a:ext cx="8001000" cy="1647825"/>
            </a:xfrm>
            <a:prstGeom prst="rect">
              <a:avLst/>
            </a:prstGeom>
          </p:spPr>
        </p:pic>
      </p:grpSp>
      <p:sp>
        <p:nvSpPr>
          <p:cNvPr id="31" name="标题 1"/>
          <p:cNvSpPr txBox="1"/>
          <p:nvPr/>
        </p:nvSpPr>
        <p:spPr>
          <a:xfrm>
            <a:off x="4279101" y="5273301"/>
            <a:ext cx="3798558" cy="449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指导教师：王素坤</a:t>
            </a:r>
            <a:endParaRPr lang="en-US" altLang="zh-CN" sz="24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algn="ctr"/>
            <a:r>
              <a:rPr lang="zh-CN" altLang="en-US" sz="24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主讲人：     岳文静</a:t>
            </a:r>
          </a:p>
        </p:txBody>
      </p:sp>
      <p:sp>
        <p:nvSpPr>
          <p:cNvPr id="35" name="椭圆 34"/>
          <p:cNvSpPr/>
          <p:nvPr/>
        </p:nvSpPr>
        <p:spPr>
          <a:xfrm>
            <a:off x="5140916" y="1224824"/>
            <a:ext cx="779811" cy="77981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息</a:t>
            </a:r>
          </a:p>
        </p:txBody>
      </p:sp>
      <p:sp>
        <p:nvSpPr>
          <p:cNvPr id="36" name="椭圆 35"/>
          <p:cNvSpPr/>
          <p:nvPr/>
        </p:nvSpPr>
        <p:spPr>
          <a:xfrm>
            <a:off x="6141695" y="1220433"/>
            <a:ext cx="779811" cy="779811"/>
          </a:xfrm>
          <a:prstGeom prst="ellipse">
            <a:avLst/>
          </a:prstGeom>
          <a:solidFill>
            <a:srgbClr val="CD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技</a:t>
            </a:r>
          </a:p>
        </p:txBody>
      </p:sp>
      <p:sp>
        <p:nvSpPr>
          <p:cNvPr id="37" name="椭圆 36"/>
          <p:cNvSpPr/>
          <p:nvPr/>
        </p:nvSpPr>
        <p:spPr>
          <a:xfrm>
            <a:off x="7151446" y="1220432"/>
            <a:ext cx="779811" cy="779811"/>
          </a:xfrm>
          <a:prstGeom prst="ellipse">
            <a:avLst/>
          </a:prstGeom>
          <a:solidFill>
            <a:srgbClr val="F7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65729" y="2243937"/>
            <a:ext cx="206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数据与计算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9FF506-B8DA-47BD-AE44-8AA48DCBE187}"/>
              </a:ext>
            </a:extLst>
          </p:cNvPr>
          <p:cNvSpPr txBox="1"/>
          <p:nvPr/>
        </p:nvSpPr>
        <p:spPr>
          <a:xfrm>
            <a:off x="4739817" y="2856610"/>
            <a:ext cx="271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认识数据与大数据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4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3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9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90" tmFilter="0, 0; 0.125,0.2665; 0.25,0.4; 0.375,0.465; 0.5,0.5;  0.625,0.535; 0.75,0.6; 0.875,0.7335; 1,1">
                                          <p:stCondLst>
                                            <p:cond delay="49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" tmFilter="0, 0; 0.125,0.2665; 0.25,0.4; 0.375,0.465; 0.5,0.5;  0.625,0.535; 0.75,0.6; 0.875,0.7335; 1,1">
                                          <p:stCondLst>
                                            <p:cond delay="9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" tmFilter="0, 0; 0.125,0.2665; 0.25,0.4; 0.375,0.465; 0.5,0.5;  0.625,0.535; 0.75,0.6; 0.875,0.7335; 1,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">
                                          <p:stCondLst>
                                            <p:cond delay="47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" decel="500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">
                                          <p:stCondLst>
                                            <p:cond delay="9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" decel="50000">
                                          <p:stCondLst>
                                            <p:cond delay="98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" decel="50000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5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1" grpId="0"/>
      <p:bldP spid="35" grpId="0" animBg="1"/>
      <p:bldP spid="36" grpId="0" animBg="1"/>
      <p:bldP spid="37" grpId="0" animBg="1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236493" y="1430006"/>
            <a:ext cx="3222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运动手环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E2AF2A-6D88-4D89-A8E8-EE90E4A4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 b="39553"/>
          <a:stretch/>
        </p:blipFill>
        <p:spPr>
          <a:xfrm>
            <a:off x="-1705" y="3110482"/>
            <a:ext cx="12193705" cy="17288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0B93C5-14BF-4D51-B529-828391D4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7CBFF"/>
              </a:clrFrom>
              <a:clrTo>
                <a:srgbClr val="47C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590" y="2014781"/>
            <a:ext cx="3004936" cy="3050207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FF30A4F-8109-4587-B62B-E922F5AE1E57}"/>
              </a:ext>
            </a:extLst>
          </p:cNvPr>
          <p:cNvCxnSpPr>
            <a:cxnSpLocks/>
          </p:cNvCxnSpPr>
          <p:nvPr/>
        </p:nvCxnSpPr>
        <p:spPr>
          <a:xfrm>
            <a:off x="0" y="4795041"/>
            <a:ext cx="12312000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87B2CCA-16DF-4EE4-A654-68C43043D350}"/>
              </a:ext>
            </a:extLst>
          </p:cNvPr>
          <p:cNvGrpSpPr/>
          <p:nvPr/>
        </p:nvGrpSpPr>
        <p:grpSpPr>
          <a:xfrm>
            <a:off x="8550723" y="1002695"/>
            <a:ext cx="2524030" cy="4062293"/>
            <a:chOff x="8493553" y="868195"/>
            <a:chExt cx="2524030" cy="482764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1747" y="1533860"/>
              <a:ext cx="2030954" cy="341889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85886E1-F563-49A7-9B23-F61C3945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26" r="22711"/>
            <a:stretch/>
          </p:blipFill>
          <p:spPr>
            <a:xfrm>
              <a:off x="8493553" y="868195"/>
              <a:ext cx="2524030" cy="4827649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4E0624E-0987-4496-A86E-263A4FF446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85" y="3565156"/>
            <a:ext cx="1497528" cy="1499832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5881D147-E033-468D-8098-1245FCF63E63}"/>
              </a:ext>
            </a:extLst>
          </p:cNvPr>
          <p:cNvSpPr/>
          <p:nvPr/>
        </p:nvSpPr>
        <p:spPr>
          <a:xfrm>
            <a:off x="1258843" y="2922716"/>
            <a:ext cx="326571" cy="3755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圆角右 25">
            <a:extLst>
              <a:ext uri="{FF2B5EF4-FFF2-40B4-BE49-F238E27FC236}">
                <a16:creationId xmlns:a16="http://schemas.microsoft.com/office/drawing/2014/main" id="{71EC11DB-082F-4A64-810B-516743217984}"/>
              </a:ext>
            </a:extLst>
          </p:cNvPr>
          <p:cNvSpPr/>
          <p:nvPr/>
        </p:nvSpPr>
        <p:spPr>
          <a:xfrm>
            <a:off x="1449908" y="1928612"/>
            <a:ext cx="1975758" cy="908041"/>
          </a:xfrm>
          <a:prstGeom prst="bentArrow">
            <a:avLst>
              <a:gd name="adj1" fmla="val 0"/>
              <a:gd name="adj2" fmla="val 724"/>
              <a:gd name="adj3" fmla="val 25000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49232 0.00371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09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6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65" y="1118964"/>
            <a:ext cx="4515735" cy="46200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00523" y="4334252"/>
            <a:ext cx="45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955F5A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这位同学的体重</a:t>
            </a:r>
            <a:r>
              <a:rPr lang="en-US" altLang="zh-CN" sz="3600" dirty="0">
                <a:solidFill>
                  <a:srgbClr val="955F5A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60Kg</a:t>
            </a:r>
            <a:endParaRPr lang="zh-CN" altLang="en-US" sz="3600" dirty="0">
              <a:solidFill>
                <a:srgbClr val="955F5A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66386" y="753975"/>
            <a:ext cx="3597725" cy="2298713"/>
            <a:chOff x="4881489" y="838381"/>
            <a:chExt cx="3597725" cy="2298713"/>
          </a:xfrm>
        </p:grpSpPr>
        <p:grpSp>
          <p:nvGrpSpPr>
            <p:cNvPr id="8" name="组合 7"/>
            <p:cNvGrpSpPr/>
            <p:nvPr/>
          </p:nvGrpSpPr>
          <p:grpSpPr>
            <a:xfrm>
              <a:off x="4881489" y="838381"/>
              <a:ext cx="3597725" cy="2298713"/>
              <a:chOff x="4232576" y="697705"/>
              <a:chExt cx="3824607" cy="2324006"/>
            </a:xfrm>
          </p:grpSpPr>
          <p:sp>
            <p:nvSpPr>
              <p:cNvPr id="5" name="云形 4"/>
              <p:cNvSpPr/>
              <p:nvPr/>
            </p:nvSpPr>
            <p:spPr>
              <a:xfrm>
                <a:off x="5454660" y="697705"/>
                <a:ext cx="2602523" cy="1462525"/>
              </a:xfrm>
              <a:prstGeom prst="clou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004493" y="2149515"/>
                <a:ext cx="478302" cy="492369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232576" y="2641884"/>
                <a:ext cx="351692" cy="37982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6413065" y="1207742"/>
              <a:ext cx="1955409" cy="70788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天啊，又长胖了！</a:t>
              </a:r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08CA7204-2D5F-4142-92AD-134246F716F2}"/>
              </a:ext>
            </a:extLst>
          </p:cNvPr>
          <p:cNvSpPr>
            <a:spLocks noEditPoints="1"/>
          </p:cNvSpPr>
          <p:nvPr/>
        </p:nvSpPr>
        <p:spPr bwMode="auto">
          <a:xfrm>
            <a:off x="5797215" y="3267231"/>
            <a:ext cx="5637128" cy="2769716"/>
          </a:xfrm>
          <a:custGeom>
            <a:avLst/>
            <a:gdLst>
              <a:gd name="T0" fmla="*/ 942 w 948"/>
              <a:gd name="T1" fmla="*/ 384 h 609"/>
              <a:gd name="T2" fmla="*/ 845 w 948"/>
              <a:gd name="T3" fmla="*/ 300 h 609"/>
              <a:gd name="T4" fmla="*/ 906 w 948"/>
              <a:gd name="T5" fmla="*/ 173 h 609"/>
              <a:gd name="T6" fmla="*/ 899 w 948"/>
              <a:gd name="T7" fmla="*/ 164 h 609"/>
              <a:gd name="T8" fmla="*/ 797 w 948"/>
              <a:gd name="T9" fmla="*/ 94 h 609"/>
              <a:gd name="T10" fmla="*/ 790 w 948"/>
              <a:gd name="T11" fmla="*/ 85 h 609"/>
              <a:gd name="T12" fmla="*/ 726 w 948"/>
              <a:gd name="T13" fmla="*/ 11 h 609"/>
              <a:gd name="T14" fmla="*/ 716 w 948"/>
              <a:gd name="T15" fmla="*/ 5 h 609"/>
              <a:gd name="T16" fmla="*/ 608 w 948"/>
              <a:gd name="T17" fmla="*/ 82 h 609"/>
              <a:gd name="T18" fmla="*/ 547 w 948"/>
              <a:gd name="T19" fmla="*/ 80 h 609"/>
              <a:gd name="T20" fmla="*/ 510 w 948"/>
              <a:gd name="T21" fmla="*/ 12 h 609"/>
              <a:gd name="T22" fmla="*/ 500 w 948"/>
              <a:gd name="T23" fmla="*/ 10 h 609"/>
              <a:gd name="T24" fmla="*/ 434 w 948"/>
              <a:gd name="T25" fmla="*/ 91 h 609"/>
              <a:gd name="T26" fmla="*/ 314 w 948"/>
              <a:gd name="T27" fmla="*/ 49 h 609"/>
              <a:gd name="T28" fmla="*/ 312 w 948"/>
              <a:gd name="T29" fmla="*/ 46 h 609"/>
              <a:gd name="T30" fmla="*/ 304 w 948"/>
              <a:gd name="T31" fmla="*/ 46 h 609"/>
              <a:gd name="T32" fmla="*/ 157 w 948"/>
              <a:gd name="T33" fmla="*/ 26 h 609"/>
              <a:gd name="T34" fmla="*/ 149 w 948"/>
              <a:gd name="T35" fmla="*/ 32 h 609"/>
              <a:gd name="T36" fmla="*/ 47 w 948"/>
              <a:gd name="T37" fmla="*/ 181 h 609"/>
              <a:gd name="T38" fmla="*/ 43 w 948"/>
              <a:gd name="T39" fmla="*/ 189 h 609"/>
              <a:gd name="T40" fmla="*/ 5 w 948"/>
              <a:gd name="T41" fmla="*/ 391 h 609"/>
              <a:gd name="T42" fmla="*/ 7 w 948"/>
              <a:gd name="T43" fmla="*/ 401 h 609"/>
              <a:gd name="T44" fmla="*/ 117 w 948"/>
              <a:gd name="T45" fmla="*/ 513 h 609"/>
              <a:gd name="T46" fmla="*/ 126 w 948"/>
              <a:gd name="T47" fmla="*/ 515 h 609"/>
              <a:gd name="T48" fmla="*/ 290 w 948"/>
              <a:gd name="T49" fmla="*/ 605 h 609"/>
              <a:gd name="T50" fmla="*/ 300 w 948"/>
              <a:gd name="T51" fmla="*/ 606 h 609"/>
              <a:gd name="T52" fmla="*/ 394 w 948"/>
              <a:gd name="T53" fmla="*/ 536 h 609"/>
              <a:gd name="T54" fmla="*/ 480 w 948"/>
              <a:gd name="T55" fmla="*/ 592 h 609"/>
              <a:gd name="T56" fmla="*/ 491 w 948"/>
              <a:gd name="T57" fmla="*/ 592 h 609"/>
              <a:gd name="T58" fmla="*/ 606 w 948"/>
              <a:gd name="T59" fmla="*/ 601 h 609"/>
              <a:gd name="T60" fmla="*/ 616 w 948"/>
              <a:gd name="T61" fmla="*/ 604 h 609"/>
              <a:gd name="T62" fmla="*/ 683 w 948"/>
              <a:gd name="T63" fmla="*/ 538 h 609"/>
              <a:gd name="T64" fmla="*/ 769 w 948"/>
              <a:gd name="T65" fmla="*/ 583 h 609"/>
              <a:gd name="T66" fmla="*/ 779 w 948"/>
              <a:gd name="T67" fmla="*/ 582 h 609"/>
              <a:gd name="T68" fmla="*/ 833 w 948"/>
              <a:gd name="T69" fmla="*/ 447 h 609"/>
              <a:gd name="T70" fmla="*/ 887 w 948"/>
              <a:gd name="T71" fmla="*/ 407 h 609"/>
              <a:gd name="T72" fmla="*/ 924 w 948"/>
              <a:gd name="T73" fmla="*/ 393 h 609"/>
              <a:gd name="T74" fmla="*/ 941 w 948"/>
              <a:gd name="T75" fmla="*/ 395 h 609"/>
              <a:gd name="T76" fmla="*/ 942 w 948"/>
              <a:gd name="T77" fmla="*/ 384 h 609"/>
              <a:gd name="T78" fmla="*/ 831 w 948"/>
              <a:gd name="T79" fmla="*/ 434 h 609"/>
              <a:gd name="T80" fmla="*/ 769 w 948"/>
              <a:gd name="T81" fmla="*/ 553 h 609"/>
              <a:gd name="T82" fmla="*/ 701 w 948"/>
              <a:gd name="T83" fmla="*/ 525 h 609"/>
              <a:gd name="T84" fmla="*/ 614 w 948"/>
              <a:gd name="T85" fmla="*/ 584 h 609"/>
              <a:gd name="T86" fmla="*/ 485 w 948"/>
              <a:gd name="T87" fmla="*/ 572 h 609"/>
              <a:gd name="T88" fmla="*/ 400 w 948"/>
              <a:gd name="T89" fmla="*/ 525 h 609"/>
              <a:gd name="T90" fmla="*/ 297 w 948"/>
              <a:gd name="T91" fmla="*/ 591 h 609"/>
              <a:gd name="T92" fmla="*/ 125 w 948"/>
              <a:gd name="T93" fmla="*/ 500 h 609"/>
              <a:gd name="T94" fmla="*/ 26 w 948"/>
              <a:gd name="T95" fmla="*/ 393 h 609"/>
              <a:gd name="T96" fmla="*/ 56 w 948"/>
              <a:gd name="T97" fmla="*/ 192 h 609"/>
              <a:gd name="T98" fmla="*/ 163 w 948"/>
              <a:gd name="T99" fmla="*/ 43 h 609"/>
              <a:gd name="T100" fmla="*/ 309 w 948"/>
              <a:gd name="T101" fmla="*/ 57 h 609"/>
              <a:gd name="T102" fmla="*/ 414 w 948"/>
              <a:gd name="T103" fmla="*/ 109 h 609"/>
              <a:gd name="T104" fmla="*/ 502 w 948"/>
              <a:gd name="T105" fmla="*/ 30 h 609"/>
              <a:gd name="T106" fmla="*/ 592 w 948"/>
              <a:gd name="T107" fmla="*/ 97 h 609"/>
              <a:gd name="T108" fmla="*/ 712 w 948"/>
              <a:gd name="T109" fmla="*/ 28 h 609"/>
              <a:gd name="T110" fmla="*/ 776 w 948"/>
              <a:gd name="T111" fmla="*/ 107 h 609"/>
              <a:gd name="T112" fmla="*/ 794 w 948"/>
              <a:gd name="T113" fmla="*/ 172 h 609"/>
              <a:gd name="T114" fmla="*/ 880 w 948"/>
              <a:gd name="T115" fmla="*/ 184 h 609"/>
              <a:gd name="T116" fmla="*/ 834 w 948"/>
              <a:gd name="T117" fmla="*/ 307 h 609"/>
              <a:gd name="T118" fmla="*/ 910 w 948"/>
              <a:gd name="T119" fmla="*/ 386 h 609"/>
              <a:gd name="T120" fmla="*/ 893 w 948"/>
              <a:gd name="T121" fmla="*/ 392 h 609"/>
              <a:gd name="T122" fmla="*/ 831 w 948"/>
              <a:gd name="T123" fmla="*/ 4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8" h="609">
                <a:moveTo>
                  <a:pt x="942" y="384"/>
                </a:moveTo>
                <a:cubicBezTo>
                  <a:pt x="899" y="372"/>
                  <a:pt x="850" y="350"/>
                  <a:pt x="845" y="300"/>
                </a:cubicBezTo>
                <a:cubicBezTo>
                  <a:pt x="840" y="254"/>
                  <a:pt x="875" y="204"/>
                  <a:pt x="906" y="173"/>
                </a:cubicBezTo>
                <a:cubicBezTo>
                  <a:pt x="911" y="169"/>
                  <a:pt x="905" y="161"/>
                  <a:pt x="899" y="164"/>
                </a:cubicBezTo>
                <a:cubicBezTo>
                  <a:pt x="849" y="192"/>
                  <a:pt x="743" y="164"/>
                  <a:pt x="797" y="94"/>
                </a:cubicBezTo>
                <a:cubicBezTo>
                  <a:pt x="801" y="90"/>
                  <a:pt x="796" y="81"/>
                  <a:pt x="790" y="85"/>
                </a:cubicBezTo>
                <a:cubicBezTo>
                  <a:pt x="736" y="126"/>
                  <a:pt x="716" y="53"/>
                  <a:pt x="726" y="11"/>
                </a:cubicBezTo>
                <a:cubicBezTo>
                  <a:pt x="728" y="5"/>
                  <a:pt x="720" y="0"/>
                  <a:pt x="716" y="5"/>
                </a:cubicBezTo>
                <a:cubicBezTo>
                  <a:pt x="688" y="39"/>
                  <a:pt x="650" y="68"/>
                  <a:pt x="608" y="82"/>
                </a:cubicBezTo>
                <a:cubicBezTo>
                  <a:pt x="588" y="88"/>
                  <a:pt x="566" y="90"/>
                  <a:pt x="547" y="80"/>
                </a:cubicBezTo>
                <a:cubicBezTo>
                  <a:pt x="522" y="68"/>
                  <a:pt x="514" y="37"/>
                  <a:pt x="510" y="12"/>
                </a:cubicBezTo>
                <a:cubicBezTo>
                  <a:pt x="509" y="7"/>
                  <a:pt x="502" y="6"/>
                  <a:pt x="500" y="10"/>
                </a:cubicBezTo>
                <a:cubicBezTo>
                  <a:pt x="483" y="42"/>
                  <a:pt x="466" y="74"/>
                  <a:pt x="434" y="91"/>
                </a:cubicBezTo>
                <a:cubicBezTo>
                  <a:pt x="391" y="114"/>
                  <a:pt x="330" y="95"/>
                  <a:pt x="314" y="49"/>
                </a:cubicBezTo>
                <a:cubicBezTo>
                  <a:pt x="314" y="47"/>
                  <a:pt x="313" y="47"/>
                  <a:pt x="312" y="46"/>
                </a:cubicBezTo>
                <a:cubicBezTo>
                  <a:pt x="310" y="44"/>
                  <a:pt x="307" y="43"/>
                  <a:pt x="304" y="46"/>
                </a:cubicBezTo>
                <a:cubicBezTo>
                  <a:pt x="268" y="87"/>
                  <a:pt x="192" y="53"/>
                  <a:pt x="157" y="26"/>
                </a:cubicBezTo>
                <a:cubicBezTo>
                  <a:pt x="153" y="23"/>
                  <a:pt x="148" y="28"/>
                  <a:pt x="149" y="32"/>
                </a:cubicBezTo>
                <a:cubicBezTo>
                  <a:pt x="170" y="98"/>
                  <a:pt x="125" y="189"/>
                  <a:pt x="47" y="181"/>
                </a:cubicBezTo>
                <a:cubicBezTo>
                  <a:pt x="43" y="181"/>
                  <a:pt x="41" y="186"/>
                  <a:pt x="43" y="189"/>
                </a:cubicBezTo>
                <a:cubicBezTo>
                  <a:pt x="78" y="254"/>
                  <a:pt x="89" y="358"/>
                  <a:pt x="5" y="391"/>
                </a:cubicBezTo>
                <a:cubicBezTo>
                  <a:pt x="0" y="393"/>
                  <a:pt x="0" y="401"/>
                  <a:pt x="7" y="401"/>
                </a:cubicBezTo>
                <a:cubicBezTo>
                  <a:pt x="74" y="405"/>
                  <a:pt x="104" y="451"/>
                  <a:pt x="117" y="513"/>
                </a:cubicBezTo>
                <a:cubicBezTo>
                  <a:pt x="118" y="517"/>
                  <a:pt x="123" y="518"/>
                  <a:pt x="126" y="515"/>
                </a:cubicBezTo>
                <a:cubicBezTo>
                  <a:pt x="193" y="438"/>
                  <a:pt x="273" y="536"/>
                  <a:pt x="290" y="605"/>
                </a:cubicBezTo>
                <a:cubicBezTo>
                  <a:pt x="291" y="609"/>
                  <a:pt x="297" y="609"/>
                  <a:pt x="300" y="606"/>
                </a:cubicBezTo>
                <a:cubicBezTo>
                  <a:pt x="325" y="572"/>
                  <a:pt x="348" y="537"/>
                  <a:pt x="394" y="536"/>
                </a:cubicBezTo>
                <a:cubicBezTo>
                  <a:pt x="430" y="535"/>
                  <a:pt x="474" y="553"/>
                  <a:pt x="480" y="592"/>
                </a:cubicBezTo>
                <a:cubicBezTo>
                  <a:pt x="481" y="597"/>
                  <a:pt x="490" y="597"/>
                  <a:pt x="491" y="592"/>
                </a:cubicBezTo>
                <a:cubicBezTo>
                  <a:pt x="504" y="520"/>
                  <a:pt x="602" y="530"/>
                  <a:pt x="606" y="601"/>
                </a:cubicBezTo>
                <a:cubicBezTo>
                  <a:pt x="606" y="606"/>
                  <a:pt x="614" y="609"/>
                  <a:pt x="616" y="604"/>
                </a:cubicBezTo>
                <a:cubicBezTo>
                  <a:pt x="630" y="573"/>
                  <a:pt x="649" y="547"/>
                  <a:pt x="683" y="538"/>
                </a:cubicBezTo>
                <a:cubicBezTo>
                  <a:pt x="720" y="528"/>
                  <a:pt x="763" y="542"/>
                  <a:pt x="769" y="583"/>
                </a:cubicBezTo>
                <a:cubicBezTo>
                  <a:pt x="770" y="589"/>
                  <a:pt x="780" y="588"/>
                  <a:pt x="779" y="582"/>
                </a:cubicBezTo>
                <a:cubicBezTo>
                  <a:pt x="775" y="531"/>
                  <a:pt x="797" y="482"/>
                  <a:pt x="833" y="447"/>
                </a:cubicBezTo>
                <a:cubicBezTo>
                  <a:pt x="849" y="431"/>
                  <a:pt x="869" y="419"/>
                  <a:pt x="887" y="407"/>
                </a:cubicBezTo>
                <a:cubicBezTo>
                  <a:pt x="898" y="400"/>
                  <a:pt x="911" y="395"/>
                  <a:pt x="924" y="393"/>
                </a:cubicBezTo>
                <a:cubicBezTo>
                  <a:pt x="930" y="392"/>
                  <a:pt x="935" y="395"/>
                  <a:pt x="941" y="395"/>
                </a:cubicBezTo>
                <a:cubicBezTo>
                  <a:pt x="947" y="395"/>
                  <a:pt x="948" y="386"/>
                  <a:pt x="942" y="384"/>
                </a:cubicBezTo>
                <a:close/>
                <a:moveTo>
                  <a:pt x="831" y="434"/>
                </a:moveTo>
                <a:cubicBezTo>
                  <a:pt x="796" y="463"/>
                  <a:pt x="773" y="508"/>
                  <a:pt x="769" y="553"/>
                </a:cubicBezTo>
                <a:cubicBezTo>
                  <a:pt x="755" y="533"/>
                  <a:pt x="729" y="525"/>
                  <a:pt x="701" y="525"/>
                </a:cubicBezTo>
                <a:cubicBezTo>
                  <a:pt x="661" y="525"/>
                  <a:pt x="633" y="551"/>
                  <a:pt x="614" y="584"/>
                </a:cubicBezTo>
                <a:cubicBezTo>
                  <a:pt x="597" y="522"/>
                  <a:pt x="511" y="512"/>
                  <a:pt x="485" y="572"/>
                </a:cubicBezTo>
                <a:cubicBezTo>
                  <a:pt x="471" y="541"/>
                  <a:pt x="433" y="527"/>
                  <a:pt x="400" y="525"/>
                </a:cubicBezTo>
                <a:cubicBezTo>
                  <a:pt x="351" y="522"/>
                  <a:pt x="323" y="557"/>
                  <a:pt x="297" y="591"/>
                </a:cubicBezTo>
                <a:cubicBezTo>
                  <a:pt x="274" y="518"/>
                  <a:pt x="194" y="433"/>
                  <a:pt x="125" y="500"/>
                </a:cubicBezTo>
                <a:cubicBezTo>
                  <a:pt x="112" y="445"/>
                  <a:pt x="82" y="403"/>
                  <a:pt x="26" y="393"/>
                </a:cubicBezTo>
                <a:cubicBezTo>
                  <a:pt x="94" y="353"/>
                  <a:pt x="89" y="259"/>
                  <a:pt x="56" y="192"/>
                </a:cubicBezTo>
                <a:cubicBezTo>
                  <a:pt x="130" y="193"/>
                  <a:pt x="175" y="111"/>
                  <a:pt x="163" y="43"/>
                </a:cubicBezTo>
                <a:cubicBezTo>
                  <a:pt x="204" y="70"/>
                  <a:pt x="271" y="93"/>
                  <a:pt x="309" y="57"/>
                </a:cubicBezTo>
                <a:cubicBezTo>
                  <a:pt x="325" y="98"/>
                  <a:pt x="370" y="118"/>
                  <a:pt x="414" y="109"/>
                </a:cubicBezTo>
                <a:cubicBezTo>
                  <a:pt x="458" y="100"/>
                  <a:pt x="482" y="67"/>
                  <a:pt x="502" y="30"/>
                </a:cubicBezTo>
                <a:cubicBezTo>
                  <a:pt x="513" y="73"/>
                  <a:pt x="542" y="104"/>
                  <a:pt x="592" y="97"/>
                </a:cubicBezTo>
                <a:cubicBezTo>
                  <a:pt x="637" y="92"/>
                  <a:pt x="680" y="62"/>
                  <a:pt x="712" y="28"/>
                </a:cubicBezTo>
                <a:cubicBezTo>
                  <a:pt x="710" y="72"/>
                  <a:pt x="734" y="123"/>
                  <a:pt x="776" y="107"/>
                </a:cubicBezTo>
                <a:cubicBezTo>
                  <a:pt x="766" y="130"/>
                  <a:pt x="769" y="154"/>
                  <a:pt x="794" y="172"/>
                </a:cubicBezTo>
                <a:cubicBezTo>
                  <a:pt x="818" y="189"/>
                  <a:pt x="852" y="192"/>
                  <a:pt x="880" y="184"/>
                </a:cubicBezTo>
                <a:cubicBezTo>
                  <a:pt x="851" y="218"/>
                  <a:pt x="829" y="262"/>
                  <a:pt x="834" y="307"/>
                </a:cubicBezTo>
                <a:cubicBezTo>
                  <a:pt x="838" y="348"/>
                  <a:pt x="874" y="372"/>
                  <a:pt x="910" y="386"/>
                </a:cubicBezTo>
                <a:cubicBezTo>
                  <a:pt x="905" y="387"/>
                  <a:pt x="899" y="389"/>
                  <a:pt x="893" y="392"/>
                </a:cubicBezTo>
                <a:cubicBezTo>
                  <a:pt x="871" y="403"/>
                  <a:pt x="850" y="419"/>
                  <a:pt x="831" y="434"/>
                </a:cubicBezTo>
                <a:close/>
              </a:path>
            </a:pathLst>
          </a:custGeom>
          <a:solidFill>
            <a:srgbClr val="EB687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2DBBB41-7400-4A67-857E-27CD88C12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1"/>
          <a:stretch/>
        </p:blipFill>
        <p:spPr>
          <a:xfrm>
            <a:off x="0" y="2645229"/>
            <a:ext cx="12192000" cy="42008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8538" y="2645229"/>
            <a:ext cx="45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10038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今天的气温是</a:t>
            </a:r>
            <a:r>
              <a:rPr lang="en-US" altLang="zh-CN" sz="3600" dirty="0">
                <a:solidFill>
                  <a:srgbClr val="F10038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25</a:t>
            </a:r>
            <a:r>
              <a:rPr lang="zh-CN" altLang="en-US" sz="3600" dirty="0">
                <a:solidFill>
                  <a:srgbClr val="F10038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9F7087-F5F2-45C1-92B5-7984EEE48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68" y="386684"/>
            <a:ext cx="2535555" cy="23867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258783-963A-42C4-95E7-84E4C2DC4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37" y="3132561"/>
            <a:ext cx="5174882" cy="3501473"/>
          </a:xfrm>
          <a:prstGeom prst="rect">
            <a:avLst/>
          </a:prstGeom>
        </p:spPr>
      </p:pic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2548A6A0-D18F-4008-9729-303430C2EBBF}"/>
              </a:ext>
            </a:extLst>
          </p:cNvPr>
          <p:cNvSpPr/>
          <p:nvPr/>
        </p:nvSpPr>
        <p:spPr>
          <a:xfrm>
            <a:off x="3249507" y="3453319"/>
            <a:ext cx="2549896" cy="890081"/>
          </a:xfrm>
          <a:prstGeom prst="wedgeRoundRectCallout">
            <a:avLst>
              <a:gd name="adj1" fmla="val -12550"/>
              <a:gd name="adj2" fmla="val 83629"/>
              <a:gd name="adj3" fmla="val 16667"/>
            </a:avLst>
          </a:prstGeom>
          <a:noFill/>
          <a:ln w="19050">
            <a:solidFill>
              <a:srgbClr val="335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好舒服啊</a:t>
            </a:r>
            <a:r>
              <a:rPr lang="en-US" altLang="zh-CN" sz="2800" b="1" dirty="0">
                <a:solidFill>
                  <a:schemeClr val="accent1"/>
                </a:solidFill>
                <a:latin typeface="杨任东竹石体-Semibold" panose="02000000000000000000" pitchFamily="2" charset="-122"/>
                <a:ea typeface="杨任东竹石体-Semibold" panose="02000000000000000000" pitchFamily="2" charset="-122"/>
              </a:rPr>
              <a:t>……</a:t>
            </a:r>
            <a:endParaRPr lang="zh-CN" altLang="en-US" sz="2800" b="1" dirty="0">
              <a:solidFill>
                <a:schemeClr val="accent1"/>
              </a:solidFill>
              <a:latin typeface="杨任东竹石体-Semibold" panose="02000000000000000000" pitchFamily="2" charset="-122"/>
              <a:ea typeface="杨任东竹石体-Semibold" panose="02000000000000000000" pitchFamily="2" charset="-122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FFDF13CF-BC18-49AA-B675-6B9C5396C7B2}"/>
              </a:ext>
            </a:extLst>
          </p:cNvPr>
          <p:cNvSpPr>
            <a:spLocks noEditPoints="1"/>
          </p:cNvSpPr>
          <p:nvPr/>
        </p:nvSpPr>
        <p:spPr bwMode="auto">
          <a:xfrm>
            <a:off x="6662773" y="1648776"/>
            <a:ext cx="4811500" cy="2554514"/>
          </a:xfrm>
          <a:custGeom>
            <a:avLst/>
            <a:gdLst>
              <a:gd name="T0" fmla="*/ 942 w 948"/>
              <a:gd name="T1" fmla="*/ 384 h 609"/>
              <a:gd name="T2" fmla="*/ 845 w 948"/>
              <a:gd name="T3" fmla="*/ 300 h 609"/>
              <a:gd name="T4" fmla="*/ 906 w 948"/>
              <a:gd name="T5" fmla="*/ 173 h 609"/>
              <a:gd name="T6" fmla="*/ 899 w 948"/>
              <a:gd name="T7" fmla="*/ 164 h 609"/>
              <a:gd name="T8" fmla="*/ 797 w 948"/>
              <a:gd name="T9" fmla="*/ 94 h 609"/>
              <a:gd name="T10" fmla="*/ 790 w 948"/>
              <a:gd name="T11" fmla="*/ 85 h 609"/>
              <a:gd name="T12" fmla="*/ 726 w 948"/>
              <a:gd name="T13" fmla="*/ 11 h 609"/>
              <a:gd name="T14" fmla="*/ 716 w 948"/>
              <a:gd name="T15" fmla="*/ 5 h 609"/>
              <a:gd name="T16" fmla="*/ 608 w 948"/>
              <a:gd name="T17" fmla="*/ 82 h 609"/>
              <a:gd name="T18" fmla="*/ 547 w 948"/>
              <a:gd name="T19" fmla="*/ 80 h 609"/>
              <a:gd name="T20" fmla="*/ 510 w 948"/>
              <a:gd name="T21" fmla="*/ 12 h 609"/>
              <a:gd name="T22" fmla="*/ 500 w 948"/>
              <a:gd name="T23" fmla="*/ 10 h 609"/>
              <a:gd name="T24" fmla="*/ 434 w 948"/>
              <a:gd name="T25" fmla="*/ 91 h 609"/>
              <a:gd name="T26" fmla="*/ 314 w 948"/>
              <a:gd name="T27" fmla="*/ 49 h 609"/>
              <a:gd name="T28" fmla="*/ 312 w 948"/>
              <a:gd name="T29" fmla="*/ 46 h 609"/>
              <a:gd name="T30" fmla="*/ 304 w 948"/>
              <a:gd name="T31" fmla="*/ 46 h 609"/>
              <a:gd name="T32" fmla="*/ 157 w 948"/>
              <a:gd name="T33" fmla="*/ 26 h 609"/>
              <a:gd name="T34" fmla="*/ 149 w 948"/>
              <a:gd name="T35" fmla="*/ 32 h 609"/>
              <a:gd name="T36" fmla="*/ 47 w 948"/>
              <a:gd name="T37" fmla="*/ 181 h 609"/>
              <a:gd name="T38" fmla="*/ 43 w 948"/>
              <a:gd name="T39" fmla="*/ 189 h 609"/>
              <a:gd name="T40" fmla="*/ 5 w 948"/>
              <a:gd name="T41" fmla="*/ 391 h 609"/>
              <a:gd name="T42" fmla="*/ 7 w 948"/>
              <a:gd name="T43" fmla="*/ 401 h 609"/>
              <a:gd name="T44" fmla="*/ 117 w 948"/>
              <a:gd name="T45" fmla="*/ 513 h 609"/>
              <a:gd name="T46" fmla="*/ 126 w 948"/>
              <a:gd name="T47" fmla="*/ 515 h 609"/>
              <a:gd name="T48" fmla="*/ 290 w 948"/>
              <a:gd name="T49" fmla="*/ 605 h 609"/>
              <a:gd name="T50" fmla="*/ 300 w 948"/>
              <a:gd name="T51" fmla="*/ 606 h 609"/>
              <a:gd name="T52" fmla="*/ 394 w 948"/>
              <a:gd name="T53" fmla="*/ 536 h 609"/>
              <a:gd name="T54" fmla="*/ 480 w 948"/>
              <a:gd name="T55" fmla="*/ 592 h 609"/>
              <a:gd name="T56" fmla="*/ 491 w 948"/>
              <a:gd name="T57" fmla="*/ 592 h 609"/>
              <a:gd name="T58" fmla="*/ 606 w 948"/>
              <a:gd name="T59" fmla="*/ 601 h 609"/>
              <a:gd name="T60" fmla="*/ 616 w 948"/>
              <a:gd name="T61" fmla="*/ 604 h 609"/>
              <a:gd name="T62" fmla="*/ 683 w 948"/>
              <a:gd name="T63" fmla="*/ 538 h 609"/>
              <a:gd name="T64" fmla="*/ 769 w 948"/>
              <a:gd name="T65" fmla="*/ 583 h 609"/>
              <a:gd name="T66" fmla="*/ 779 w 948"/>
              <a:gd name="T67" fmla="*/ 582 h 609"/>
              <a:gd name="T68" fmla="*/ 833 w 948"/>
              <a:gd name="T69" fmla="*/ 447 h 609"/>
              <a:gd name="T70" fmla="*/ 887 w 948"/>
              <a:gd name="T71" fmla="*/ 407 h 609"/>
              <a:gd name="T72" fmla="*/ 924 w 948"/>
              <a:gd name="T73" fmla="*/ 393 h 609"/>
              <a:gd name="T74" fmla="*/ 941 w 948"/>
              <a:gd name="T75" fmla="*/ 395 h 609"/>
              <a:gd name="T76" fmla="*/ 942 w 948"/>
              <a:gd name="T77" fmla="*/ 384 h 609"/>
              <a:gd name="T78" fmla="*/ 831 w 948"/>
              <a:gd name="T79" fmla="*/ 434 h 609"/>
              <a:gd name="T80" fmla="*/ 769 w 948"/>
              <a:gd name="T81" fmla="*/ 553 h 609"/>
              <a:gd name="T82" fmla="*/ 701 w 948"/>
              <a:gd name="T83" fmla="*/ 525 h 609"/>
              <a:gd name="T84" fmla="*/ 614 w 948"/>
              <a:gd name="T85" fmla="*/ 584 h 609"/>
              <a:gd name="T86" fmla="*/ 485 w 948"/>
              <a:gd name="T87" fmla="*/ 572 h 609"/>
              <a:gd name="T88" fmla="*/ 400 w 948"/>
              <a:gd name="T89" fmla="*/ 525 h 609"/>
              <a:gd name="T90" fmla="*/ 297 w 948"/>
              <a:gd name="T91" fmla="*/ 591 h 609"/>
              <a:gd name="T92" fmla="*/ 125 w 948"/>
              <a:gd name="T93" fmla="*/ 500 h 609"/>
              <a:gd name="T94" fmla="*/ 26 w 948"/>
              <a:gd name="T95" fmla="*/ 393 h 609"/>
              <a:gd name="T96" fmla="*/ 56 w 948"/>
              <a:gd name="T97" fmla="*/ 192 h 609"/>
              <a:gd name="T98" fmla="*/ 163 w 948"/>
              <a:gd name="T99" fmla="*/ 43 h 609"/>
              <a:gd name="T100" fmla="*/ 309 w 948"/>
              <a:gd name="T101" fmla="*/ 57 h 609"/>
              <a:gd name="T102" fmla="*/ 414 w 948"/>
              <a:gd name="T103" fmla="*/ 109 h 609"/>
              <a:gd name="T104" fmla="*/ 502 w 948"/>
              <a:gd name="T105" fmla="*/ 30 h 609"/>
              <a:gd name="T106" fmla="*/ 592 w 948"/>
              <a:gd name="T107" fmla="*/ 97 h 609"/>
              <a:gd name="T108" fmla="*/ 712 w 948"/>
              <a:gd name="T109" fmla="*/ 28 h 609"/>
              <a:gd name="T110" fmla="*/ 776 w 948"/>
              <a:gd name="T111" fmla="*/ 107 h 609"/>
              <a:gd name="T112" fmla="*/ 794 w 948"/>
              <a:gd name="T113" fmla="*/ 172 h 609"/>
              <a:gd name="T114" fmla="*/ 880 w 948"/>
              <a:gd name="T115" fmla="*/ 184 h 609"/>
              <a:gd name="T116" fmla="*/ 834 w 948"/>
              <a:gd name="T117" fmla="*/ 307 h 609"/>
              <a:gd name="T118" fmla="*/ 910 w 948"/>
              <a:gd name="T119" fmla="*/ 386 h 609"/>
              <a:gd name="T120" fmla="*/ 893 w 948"/>
              <a:gd name="T121" fmla="*/ 392 h 609"/>
              <a:gd name="T122" fmla="*/ 831 w 948"/>
              <a:gd name="T123" fmla="*/ 4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8" h="609">
                <a:moveTo>
                  <a:pt x="942" y="384"/>
                </a:moveTo>
                <a:cubicBezTo>
                  <a:pt x="899" y="372"/>
                  <a:pt x="850" y="350"/>
                  <a:pt x="845" y="300"/>
                </a:cubicBezTo>
                <a:cubicBezTo>
                  <a:pt x="840" y="254"/>
                  <a:pt x="875" y="204"/>
                  <a:pt x="906" y="173"/>
                </a:cubicBezTo>
                <a:cubicBezTo>
                  <a:pt x="911" y="169"/>
                  <a:pt x="905" y="161"/>
                  <a:pt x="899" y="164"/>
                </a:cubicBezTo>
                <a:cubicBezTo>
                  <a:pt x="849" y="192"/>
                  <a:pt x="743" y="164"/>
                  <a:pt x="797" y="94"/>
                </a:cubicBezTo>
                <a:cubicBezTo>
                  <a:pt x="801" y="90"/>
                  <a:pt x="796" y="81"/>
                  <a:pt x="790" y="85"/>
                </a:cubicBezTo>
                <a:cubicBezTo>
                  <a:pt x="736" y="126"/>
                  <a:pt x="716" y="53"/>
                  <a:pt x="726" y="11"/>
                </a:cubicBezTo>
                <a:cubicBezTo>
                  <a:pt x="728" y="5"/>
                  <a:pt x="720" y="0"/>
                  <a:pt x="716" y="5"/>
                </a:cubicBezTo>
                <a:cubicBezTo>
                  <a:pt x="688" y="39"/>
                  <a:pt x="650" y="68"/>
                  <a:pt x="608" y="82"/>
                </a:cubicBezTo>
                <a:cubicBezTo>
                  <a:pt x="588" y="88"/>
                  <a:pt x="566" y="90"/>
                  <a:pt x="547" y="80"/>
                </a:cubicBezTo>
                <a:cubicBezTo>
                  <a:pt x="522" y="68"/>
                  <a:pt x="514" y="37"/>
                  <a:pt x="510" y="12"/>
                </a:cubicBezTo>
                <a:cubicBezTo>
                  <a:pt x="509" y="7"/>
                  <a:pt x="502" y="6"/>
                  <a:pt x="500" y="10"/>
                </a:cubicBezTo>
                <a:cubicBezTo>
                  <a:pt x="483" y="42"/>
                  <a:pt x="466" y="74"/>
                  <a:pt x="434" y="91"/>
                </a:cubicBezTo>
                <a:cubicBezTo>
                  <a:pt x="391" y="114"/>
                  <a:pt x="330" y="95"/>
                  <a:pt x="314" y="49"/>
                </a:cubicBezTo>
                <a:cubicBezTo>
                  <a:pt x="314" y="47"/>
                  <a:pt x="313" y="47"/>
                  <a:pt x="312" y="46"/>
                </a:cubicBezTo>
                <a:cubicBezTo>
                  <a:pt x="310" y="44"/>
                  <a:pt x="307" y="43"/>
                  <a:pt x="304" y="46"/>
                </a:cubicBezTo>
                <a:cubicBezTo>
                  <a:pt x="268" y="87"/>
                  <a:pt x="192" y="53"/>
                  <a:pt x="157" y="26"/>
                </a:cubicBezTo>
                <a:cubicBezTo>
                  <a:pt x="153" y="23"/>
                  <a:pt x="148" y="28"/>
                  <a:pt x="149" y="32"/>
                </a:cubicBezTo>
                <a:cubicBezTo>
                  <a:pt x="170" y="98"/>
                  <a:pt x="125" y="189"/>
                  <a:pt x="47" y="181"/>
                </a:cubicBezTo>
                <a:cubicBezTo>
                  <a:pt x="43" y="181"/>
                  <a:pt x="41" y="186"/>
                  <a:pt x="43" y="189"/>
                </a:cubicBezTo>
                <a:cubicBezTo>
                  <a:pt x="78" y="254"/>
                  <a:pt x="89" y="358"/>
                  <a:pt x="5" y="391"/>
                </a:cubicBezTo>
                <a:cubicBezTo>
                  <a:pt x="0" y="393"/>
                  <a:pt x="0" y="401"/>
                  <a:pt x="7" y="401"/>
                </a:cubicBezTo>
                <a:cubicBezTo>
                  <a:pt x="74" y="405"/>
                  <a:pt x="104" y="451"/>
                  <a:pt x="117" y="513"/>
                </a:cubicBezTo>
                <a:cubicBezTo>
                  <a:pt x="118" y="517"/>
                  <a:pt x="123" y="518"/>
                  <a:pt x="126" y="515"/>
                </a:cubicBezTo>
                <a:cubicBezTo>
                  <a:pt x="193" y="438"/>
                  <a:pt x="273" y="536"/>
                  <a:pt x="290" y="605"/>
                </a:cubicBezTo>
                <a:cubicBezTo>
                  <a:pt x="291" y="609"/>
                  <a:pt x="297" y="609"/>
                  <a:pt x="300" y="606"/>
                </a:cubicBezTo>
                <a:cubicBezTo>
                  <a:pt x="325" y="572"/>
                  <a:pt x="348" y="537"/>
                  <a:pt x="394" y="536"/>
                </a:cubicBezTo>
                <a:cubicBezTo>
                  <a:pt x="430" y="535"/>
                  <a:pt x="474" y="553"/>
                  <a:pt x="480" y="592"/>
                </a:cubicBezTo>
                <a:cubicBezTo>
                  <a:pt x="481" y="597"/>
                  <a:pt x="490" y="597"/>
                  <a:pt x="491" y="592"/>
                </a:cubicBezTo>
                <a:cubicBezTo>
                  <a:pt x="504" y="520"/>
                  <a:pt x="602" y="530"/>
                  <a:pt x="606" y="601"/>
                </a:cubicBezTo>
                <a:cubicBezTo>
                  <a:pt x="606" y="606"/>
                  <a:pt x="614" y="609"/>
                  <a:pt x="616" y="604"/>
                </a:cubicBezTo>
                <a:cubicBezTo>
                  <a:pt x="630" y="573"/>
                  <a:pt x="649" y="547"/>
                  <a:pt x="683" y="538"/>
                </a:cubicBezTo>
                <a:cubicBezTo>
                  <a:pt x="720" y="528"/>
                  <a:pt x="763" y="542"/>
                  <a:pt x="769" y="583"/>
                </a:cubicBezTo>
                <a:cubicBezTo>
                  <a:pt x="770" y="589"/>
                  <a:pt x="780" y="588"/>
                  <a:pt x="779" y="582"/>
                </a:cubicBezTo>
                <a:cubicBezTo>
                  <a:pt x="775" y="531"/>
                  <a:pt x="797" y="482"/>
                  <a:pt x="833" y="447"/>
                </a:cubicBezTo>
                <a:cubicBezTo>
                  <a:pt x="849" y="431"/>
                  <a:pt x="869" y="419"/>
                  <a:pt x="887" y="407"/>
                </a:cubicBezTo>
                <a:cubicBezTo>
                  <a:pt x="898" y="400"/>
                  <a:pt x="911" y="395"/>
                  <a:pt x="924" y="393"/>
                </a:cubicBezTo>
                <a:cubicBezTo>
                  <a:pt x="930" y="392"/>
                  <a:pt x="935" y="395"/>
                  <a:pt x="941" y="395"/>
                </a:cubicBezTo>
                <a:cubicBezTo>
                  <a:pt x="947" y="395"/>
                  <a:pt x="948" y="386"/>
                  <a:pt x="942" y="384"/>
                </a:cubicBezTo>
                <a:close/>
                <a:moveTo>
                  <a:pt x="831" y="434"/>
                </a:moveTo>
                <a:cubicBezTo>
                  <a:pt x="796" y="463"/>
                  <a:pt x="773" y="508"/>
                  <a:pt x="769" y="553"/>
                </a:cubicBezTo>
                <a:cubicBezTo>
                  <a:pt x="755" y="533"/>
                  <a:pt x="729" y="525"/>
                  <a:pt x="701" y="525"/>
                </a:cubicBezTo>
                <a:cubicBezTo>
                  <a:pt x="661" y="525"/>
                  <a:pt x="633" y="551"/>
                  <a:pt x="614" y="584"/>
                </a:cubicBezTo>
                <a:cubicBezTo>
                  <a:pt x="597" y="522"/>
                  <a:pt x="511" y="512"/>
                  <a:pt x="485" y="572"/>
                </a:cubicBezTo>
                <a:cubicBezTo>
                  <a:pt x="471" y="541"/>
                  <a:pt x="433" y="527"/>
                  <a:pt x="400" y="525"/>
                </a:cubicBezTo>
                <a:cubicBezTo>
                  <a:pt x="351" y="522"/>
                  <a:pt x="323" y="557"/>
                  <a:pt x="297" y="591"/>
                </a:cubicBezTo>
                <a:cubicBezTo>
                  <a:pt x="274" y="518"/>
                  <a:pt x="194" y="433"/>
                  <a:pt x="125" y="500"/>
                </a:cubicBezTo>
                <a:cubicBezTo>
                  <a:pt x="112" y="445"/>
                  <a:pt x="82" y="403"/>
                  <a:pt x="26" y="393"/>
                </a:cubicBezTo>
                <a:cubicBezTo>
                  <a:pt x="94" y="353"/>
                  <a:pt x="89" y="259"/>
                  <a:pt x="56" y="192"/>
                </a:cubicBezTo>
                <a:cubicBezTo>
                  <a:pt x="130" y="193"/>
                  <a:pt x="175" y="111"/>
                  <a:pt x="163" y="43"/>
                </a:cubicBezTo>
                <a:cubicBezTo>
                  <a:pt x="204" y="70"/>
                  <a:pt x="271" y="93"/>
                  <a:pt x="309" y="57"/>
                </a:cubicBezTo>
                <a:cubicBezTo>
                  <a:pt x="325" y="98"/>
                  <a:pt x="370" y="118"/>
                  <a:pt x="414" y="109"/>
                </a:cubicBezTo>
                <a:cubicBezTo>
                  <a:pt x="458" y="100"/>
                  <a:pt x="482" y="67"/>
                  <a:pt x="502" y="30"/>
                </a:cubicBezTo>
                <a:cubicBezTo>
                  <a:pt x="513" y="73"/>
                  <a:pt x="542" y="104"/>
                  <a:pt x="592" y="97"/>
                </a:cubicBezTo>
                <a:cubicBezTo>
                  <a:pt x="637" y="92"/>
                  <a:pt x="680" y="62"/>
                  <a:pt x="712" y="28"/>
                </a:cubicBezTo>
                <a:cubicBezTo>
                  <a:pt x="710" y="72"/>
                  <a:pt x="734" y="123"/>
                  <a:pt x="776" y="107"/>
                </a:cubicBezTo>
                <a:cubicBezTo>
                  <a:pt x="766" y="130"/>
                  <a:pt x="769" y="154"/>
                  <a:pt x="794" y="172"/>
                </a:cubicBezTo>
                <a:cubicBezTo>
                  <a:pt x="818" y="189"/>
                  <a:pt x="852" y="192"/>
                  <a:pt x="880" y="184"/>
                </a:cubicBezTo>
                <a:cubicBezTo>
                  <a:pt x="851" y="218"/>
                  <a:pt x="829" y="262"/>
                  <a:pt x="834" y="307"/>
                </a:cubicBezTo>
                <a:cubicBezTo>
                  <a:pt x="838" y="348"/>
                  <a:pt x="874" y="372"/>
                  <a:pt x="910" y="386"/>
                </a:cubicBezTo>
                <a:cubicBezTo>
                  <a:pt x="905" y="387"/>
                  <a:pt x="899" y="389"/>
                  <a:pt x="893" y="392"/>
                </a:cubicBezTo>
                <a:cubicBezTo>
                  <a:pt x="871" y="403"/>
                  <a:pt x="850" y="419"/>
                  <a:pt x="831" y="434"/>
                </a:cubicBezTo>
                <a:close/>
              </a:path>
            </a:pathLst>
          </a:custGeom>
          <a:solidFill>
            <a:srgbClr val="F9C5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7097 -0.227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1138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8" y="0"/>
            <a:ext cx="8180924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164577" y="1257402"/>
            <a:ext cx="2124221" cy="971811"/>
            <a:chOff x="1164577" y="1257402"/>
            <a:chExt cx="2124221" cy="971811"/>
          </a:xfrm>
        </p:grpSpPr>
        <p:sp>
          <p:nvSpPr>
            <p:cNvPr id="12" name="对话气泡: 椭圆形 11"/>
            <p:cNvSpPr/>
            <p:nvPr/>
          </p:nvSpPr>
          <p:spPr>
            <a:xfrm>
              <a:off x="1164577" y="1257402"/>
              <a:ext cx="2124221" cy="971811"/>
            </a:xfrm>
            <a:prstGeom prst="wedgeEllipseCallout">
              <a:avLst>
                <a:gd name="adj1" fmla="val 61287"/>
                <a:gd name="adj2" fmla="val 726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51414" y="1389364"/>
              <a:ext cx="1716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这件衣服多少钱？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357921" y="1312586"/>
            <a:ext cx="2124221" cy="971811"/>
            <a:chOff x="9357921" y="1312586"/>
            <a:chExt cx="2124221" cy="971811"/>
          </a:xfrm>
        </p:grpSpPr>
        <p:sp>
          <p:nvSpPr>
            <p:cNvPr id="8" name="文本框 7"/>
            <p:cNvSpPr txBox="1"/>
            <p:nvPr/>
          </p:nvSpPr>
          <p:spPr>
            <a:xfrm>
              <a:off x="9829286" y="1451860"/>
              <a:ext cx="1417736" cy="77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这件衣服</a:t>
              </a:r>
              <a:r>
                <a:rPr lang="en-US" altLang="zh-CN" sz="2000" dirty="0"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49</a:t>
              </a:r>
              <a:r>
                <a:rPr lang="zh-CN" altLang="en-US" sz="2000" dirty="0"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元！</a:t>
              </a:r>
            </a:p>
          </p:txBody>
        </p:sp>
        <p:sp>
          <p:nvSpPr>
            <p:cNvPr id="14" name="对话气泡: 椭圆形 13"/>
            <p:cNvSpPr/>
            <p:nvPr/>
          </p:nvSpPr>
          <p:spPr>
            <a:xfrm>
              <a:off x="9357921" y="1312586"/>
              <a:ext cx="2124221" cy="971811"/>
            </a:xfrm>
            <a:prstGeom prst="wedgeEllipseCallout">
              <a:avLst>
                <a:gd name="adj1" fmla="val -71164"/>
                <a:gd name="adj2" fmla="val 5671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80265" y="1289182"/>
            <a:ext cx="5239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这位同学的体重</a:t>
            </a:r>
            <a:r>
              <a:rPr lang="en-US" altLang="zh-CN" sz="8000" u="sng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60</a:t>
            </a:r>
            <a:r>
              <a:rPr lang="en-US" altLang="zh-CN" sz="3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Kg</a:t>
            </a:r>
            <a:endParaRPr lang="zh-CN" altLang="en-US" sz="3600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32965" y="2790605"/>
            <a:ext cx="4515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今天的气温是</a:t>
            </a:r>
            <a:r>
              <a:rPr lang="en-US" altLang="zh-CN" sz="8000" u="sng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25</a:t>
            </a:r>
            <a:r>
              <a:rPr lang="zh-CN" altLang="en-US" sz="3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04160" y="4292028"/>
            <a:ext cx="3692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这件衣服</a:t>
            </a:r>
            <a:r>
              <a:rPr lang="en-US" altLang="zh-CN" sz="8000" u="sng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49</a:t>
            </a:r>
            <a:r>
              <a:rPr lang="zh-CN" altLang="en-US" sz="3600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元！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69258" y="-2101644"/>
            <a:ext cx="10053485" cy="11061289"/>
            <a:chOff x="1790700" y="-1243013"/>
            <a:chExt cx="8610599" cy="934402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700" y="-1243013"/>
              <a:ext cx="8610599" cy="934402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124200" y="1066800"/>
              <a:ext cx="5981700" cy="366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31" y="1398120"/>
            <a:ext cx="1219200" cy="121920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626214" y="632670"/>
            <a:ext cx="6982272" cy="4334063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2624427" y="632670"/>
            <a:ext cx="7030213" cy="43340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8F103BE-0065-4611-943C-CD9CA3AF099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00" y="299379"/>
            <a:ext cx="4865830" cy="487331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B9C894-AC59-48FD-B6FF-E800B957AC34}"/>
              </a:ext>
            </a:extLst>
          </p:cNvPr>
          <p:cNvGrpSpPr/>
          <p:nvPr/>
        </p:nvGrpSpPr>
        <p:grpSpPr>
          <a:xfrm>
            <a:off x="4136558" y="1261969"/>
            <a:ext cx="3918884" cy="4334063"/>
            <a:chOff x="1790700" y="-1243013"/>
            <a:chExt cx="8610599" cy="934402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1674A59-C04B-4F2C-BE59-36DE56A7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700" y="-1243013"/>
              <a:ext cx="8610599" cy="9344025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C008E51-8C19-4913-98BE-CE193E835585}"/>
                </a:ext>
              </a:extLst>
            </p:cNvPr>
            <p:cNvSpPr/>
            <p:nvPr/>
          </p:nvSpPr>
          <p:spPr>
            <a:xfrm>
              <a:off x="3124200" y="1066800"/>
              <a:ext cx="5981700" cy="366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/>
          <p:nvPr/>
        </p:nvPicPr>
        <p:blipFill>
          <a:blip r:embed="rId7"/>
          <a:stretch>
            <a:fillRect/>
          </a:stretch>
        </p:blipFill>
        <p:spPr>
          <a:xfrm>
            <a:off x="2622640" y="624923"/>
            <a:ext cx="7030213" cy="433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912978-5BB7-492B-BC4B-984F299411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34" y="1710079"/>
            <a:ext cx="2551684" cy="2555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02" y="1398120"/>
            <a:ext cx="1656683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8" y="3323914"/>
            <a:ext cx="1219200" cy="129282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2F9475B-B3D7-4CDE-B579-ABF8BDBD4625}"/>
              </a:ext>
            </a:extLst>
          </p:cNvPr>
          <p:cNvSpPr txBox="1"/>
          <p:nvPr/>
        </p:nvSpPr>
        <p:spPr>
          <a:xfrm>
            <a:off x="4968518" y="2176270"/>
            <a:ext cx="2254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数据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8008044-CBFC-4DF0-A19D-3948113007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40" y="632670"/>
            <a:ext cx="7030213" cy="432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256539" y="255218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38980" y="3918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3032 -0.036723 E" pathEditMode="relative" ptsTypes="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0.03681 L -6.25E-7 -2.59259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90691" y="190691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52441" y="5244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394 L 0.00573 0.00394 C 0.01289 0.00672 0.02031 0.00903 0.02747 0.0125 C 0.03242 0.01482 0.03711 0.01829 0.04193 0.02107 L 0.0638 0.03403 L 0.07825 0.0426 C 0.09297 0.04908 0.08476 0.04514 0.10247 0.05556 C 0.10247 0.05556 0.11706 0.06412 0.11706 0.06412 C 0.12617 0.075 0.12226 0.06899 0.12917 0.08149 L 0.12917 0.08149 " pathEditMode="relative" ptsTypes="AAAAAAAAAA">
                                      <p:cBhvr>
                                        <p:cTn id="63" dur="1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93 0.0125 L -0.01693 0.0125 C -0.01836 0.01274 -0.04245 0.01574 -0.04844 0.02107 C -0.05209 0.02431 -0.05469 0.0301 -0.05808 0.03403 C -0.0612 0.03727 -0.06472 0.03936 -0.06784 0.0426 C -0.07031 0.04514 -0.0724 0.04885 -0.075 0.05116 C -0.08177 0.05718 -0.09492 0.06436 -0.1017 0.06829 C -0.1017 0.06829 -0.11615 0.07709 -0.11615 0.07709 C -0.12018 0.07848 -0.12422 0.08056 -0.12826 0.08125 C -0.13151 0.08195 -0.13477 0.08125 -0.13789 0.08125 L -0.13789 0.08125 " pathEditMode="relative" ptsTypes="AAAAAAAAAAA">
                                      <p:cBhvr>
                                        <p:cTn id="65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1112 L 0.00078 -0.01088 C -0.00013 -0.07292 -0.00157 -0.1345 -0.00157 -0.19607 L -0.00157 -0.19584 " pathEditMode="relative" rAng="0" ptsTypes="AAAA">
                                      <p:cBhvr>
                                        <p:cTn id="6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8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几何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338</Words>
  <Application>Microsoft Office PowerPoint</Application>
  <PresentationFormat>宽屏</PresentationFormat>
  <Paragraphs>120</Paragraphs>
  <Slides>24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SetoFont</vt:lpstr>
      <vt:lpstr>等线</vt:lpstr>
      <vt:lpstr>等线 Light</vt:lpstr>
      <vt:lpstr>方正卡通简体</vt:lpstr>
      <vt:lpstr>方正舒体</vt:lpstr>
      <vt:lpstr>华文楷体</vt:lpstr>
      <vt:lpstr>庞门正道粗书体</vt:lpstr>
      <vt:lpstr>手书体</vt:lpstr>
      <vt:lpstr>思源黑体 Bold</vt:lpstr>
      <vt:lpstr>微软雅黑</vt:lpstr>
      <vt:lpstr>杨任东竹石体-Semibold</vt:lpstr>
      <vt:lpstr>幼圆</vt:lpstr>
      <vt:lpstr>站酷快乐体2016修订版</vt:lpstr>
      <vt:lpstr>Agency FB</vt:lpstr>
      <vt:lpstr>Arial</vt:lpstr>
      <vt:lpstr>Cambria Math</vt:lpstr>
      <vt:lpstr>Franklin Gothic Book</vt:lpstr>
      <vt:lpstr>Office 主题​​</vt:lpstr>
      <vt:lpstr>PowerPoint 演示文稿</vt:lpstr>
      <vt:lpstr>PowerPoint 演示文稿</vt:lpstr>
      <vt:lpstr>感知数据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简约清新模板</dc:title>
  <dc:creator>优品PPT</dc:creator>
  <dc:description>http://www.ypppt.com/</dc:description>
  <cp:lastModifiedBy>DELL</cp:lastModifiedBy>
  <cp:revision>232</cp:revision>
  <dcterms:created xsi:type="dcterms:W3CDTF">2019-09-24T01:59:00Z</dcterms:created>
  <dcterms:modified xsi:type="dcterms:W3CDTF">2020-02-13T07:07:39Z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